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19"/>
  </p:notes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5" r:id="rId15"/>
    <p:sldId id="266" r:id="rId16"/>
    <p:sldId id="269" r:id="rId17"/>
    <p:sldId id="270" r:id="rId1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688" userDrawn="1">
          <p15:clr>
            <a:srgbClr val="F26B43"/>
          </p15:clr>
        </p15:guide>
        <p15:guide id="3" orient="horz" pos="368" userDrawn="1">
          <p15:clr>
            <a:srgbClr val="A4A3A4"/>
          </p15:clr>
        </p15:guide>
        <p15:guide id="4" orient="horz" pos="1412" userDrawn="1">
          <p15:clr>
            <a:srgbClr val="F26B43"/>
          </p15:clr>
        </p15:guide>
        <p15:guide id="5" orient="horz" pos="2818" userDrawn="1">
          <p15:clr>
            <a:srgbClr val="5ACBF0"/>
          </p15:clr>
        </p15:guide>
        <p15:guide id="9" orient="horz" pos="2296" userDrawn="1">
          <p15:clr>
            <a:srgbClr val="5ACBF0"/>
          </p15:clr>
        </p15:guide>
        <p15:guide id="11" pos="2661" userDrawn="1">
          <p15:clr>
            <a:srgbClr val="5ACBF0"/>
          </p15:clr>
        </p15:guide>
        <p15:guide id="14" pos="7401" userDrawn="1">
          <p15:clr>
            <a:srgbClr val="F26B43"/>
          </p15:clr>
        </p15:guide>
        <p15:guide id="19" orient="horz" pos="3226" userDrawn="1">
          <p15:clr>
            <a:srgbClr val="A4A3A4"/>
          </p15:clr>
        </p15:guide>
        <p15:guide id="20" pos="2366" userDrawn="1">
          <p15:clr>
            <a:srgbClr val="5ACBF0"/>
          </p15:clr>
        </p15:guide>
        <p15:guide id="22" orient="horz" pos="2069" userDrawn="1">
          <p15:clr>
            <a:srgbClr val="9FCC3B"/>
          </p15:clr>
        </p15:guide>
        <p15:guide id="25" pos="3817" userDrawn="1">
          <p15:clr>
            <a:srgbClr val="9FCC3B"/>
          </p15:clr>
        </p15:guide>
        <p15:guide id="26" userDrawn="1">
          <p15:clr>
            <a:srgbClr val="A4A3A4"/>
          </p15:clr>
        </p15:guide>
        <p15:guide id="27" orient="horz" pos="3271" userDrawn="1">
          <p15:clr>
            <a:srgbClr val="F26B43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ыка Татьяна Владимировна" initials="ВТВ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194"/>
    <a:srgbClr val="E36846"/>
    <a:srgbClr val="CFE8FF"/>
    <a:srgbClr val="8BC2FC"/>
    <a:srgbClr val="46AA98"/>
    <a:srgbClr val="7DBBFC"/>
    <a:srgbClr val="838383"/>
    <a:srgbClr val="578C7B"/>
    <a:srgbClr val="A1DCBC"/>
    <a:srgbClr val="FFA9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7" d="100"/>
          <a:sy n="97" d="100"/>
        </p:scale>
        <p:origin x="-294" y="192"/>
      </p:cViewPr>
      <p:guideLst>
        <p:guide orient="horz" pos="368"/>
        <p:guide orient="horz" pos="1412"/>
        <p:guide orient="horz" pos="2818"/>
        <p:guide orient="horz" pos="2296"/>
        <p:guide orient="horz" pos="3226"/>
        <p:guide orient="horz" pos="2069"/>
        <p:guide orient="horz" pos="3271"/>
        <p:guide pos="688"/>
        <p:guide pos="2661"/>
        <p:guide pos="7401"/>
        <p:guide pos="2366"/>
        <p:guide pos="3817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0416212182"/>
          <c:y val="4.7201445831240599E-2"/>
          <c:w val="0.65130291837546905"/>
          <c:h val="0.94284226255028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формирования</c:v>
                </c:pt>
              </c:strCache>
            </c:strRef>
          </c:tx>
          <c:spPr>
            <a:solidFill>
              <a:schemeClr val="accent1"/>
            </a:solidFill>
            <a:ln w="19050"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346FC2"/>
              </a:solidFill>
              <a:ln w="19050"/>
            </c:spPr>
          </c:dPt>
          <c:dPt>
            <c:idx val="2"/>
            <c:bubble3D val="0"/>
            <c:spPr>
              <a:solidFill>
                <a:srgbClr val="7DBBFC"/>
              </a:solidFill>
              <a:ln w="19050"/>
            </c:spPr>
          </c:dPt>
          <c:dPt>
            <c:idx val="3"/>
            <c:bubble3D val="0"/>
            <c:spPr>
              <a:solidFill>
                <a:srgbClr val="46AA98"/>
              </a:solidFill>
              <a:ln w="19050"/>
            </c:spPr>
          </c:dPt>
          <c:dLbls>
            <c:dLbl>
              <c:idx val="0"/>
              <c:layout>
                <c:manualLayout>
                  <c:x val="0.1162365000915247"/>
                  <c:y val="1.8814814814814815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400" b="1">
                        <a:solidFill>
                          <a:srgbClr val="363194"/>
                        </a:solidFill>
                        <a:latin typeface="+mn-lt"/>
                      </a:defRPr>
                    </a:pPr>
                    <a:r>
                      <a:rPr lang="ru-RU" dirty="0" smtClean="0"/>
                      <a:t>52.6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495423759838917"/>
                  <c:y val="4.2333333333333334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400" b="1">
                        <a:solidFill>
                          <a:srgbClr val="346FC2"/>
                        </a:solidFill>
                        <a:latin typeface="+mn-lt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461285008237231"/>
                  <c:y val="-8.4666666666666626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400" b="1">
                        <a:solidFill>
                          <a:srgbClr val="7DBBFC"/>
                        </a:solidFill>
                        <a:latin typeface="+mn-lt"/>
                      </a:defRPr>
                    </a:pPr>
                    <a:r>
                      <a:rPr lang="ru-RU" dirty="0" smtClean="0"/>
                      <a:t>15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400"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Организации, не относящиеся к субъектам малого предпринимательства</c:v>
                </c:pt>
                <c:pt idx="1">
                  <c:v>Индивидуальные предприниматели</c:v>
                </c:pt>
                <c:pt idx="2">
                  <c:v>Малые придприятия (включая микро)</c:v>
                </c:pt>
                <c:pt idx="3">
                  <c:v>Розничные рынки и ярмарки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52.6</c:v>
                </c:pt>
                <c:pt idx="1">
                  <c:v>26.1</c:v>
                </c:pt>
                <c:pt idx="2">
                  <c:v>15.5</c:v>
                </c:pt>
                <c:pt idx="3" formatCode="General">
                  <c:v>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78C7B"/>
            </a:solidFill>
            <a:ln w="1905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46AA98"/>
            </a:solidFill>
            <a:ln w="1905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1DCBC"/>
            </a:solidFill>
            <a:ln w="1905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E36846"/>
            </a:solidFill>
            <a:ln w="1905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rgbClr val="FFA970"/>
            </a:solidFill>
            <a:ln w="1905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5"/>
        <c:overlap val="100"/>
        <c:axId val="131168512"/>
        <c:axId val="131182976"/>
      </c:barChart>
      <c:catAx>
        <c:axId val="131168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1182976"/>
        <c:crosses val="autoZero"/>
        <c:auto val="1"/>
        <c:lblAlgn val="ctr"/>
        <c:lblOffset val="100"/>
        <c:noMultiLvlLbl val="0"/>
      </c:catAx>
      <c:valAx>
        <c:axId val="1311829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168512"/>
        <c:crosses val="autoZero"/>
        <c:crossBetween val="between"/>
      </c:valAx>
      <c:spPr>
        <a:noFill/>
        <a:ln w="1905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 w="0">
      <a:solidFill>
        <a:schemeClr val="bg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0416212182"/>
          <c:y val="4.7201445831240599E-2"/>
          <c:w val="0.65130291837546905"/>
          <c:h val="0.94284226255028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формирования</c:v>
                </c:pt>
              </c:strCache>
            </c:strRef>
          </c:tx>
          <c:spPr>
            <a:ln w="19050"/>
          </c:spPr>
          <c:dPt>
            <c:idx val="0"/>
            <c:bubble3D val="0"/>
            <c:spPr>
              <a:solidFill>
                <a:srgbClr val="363194"/>
              </a:solidFill>
              <a:ln w="12700"/>
            </c:spPr>
          </c:dPt>
          <c:dPt>
            <c:idx val="1"/>
            <c:bubble3D val="0"/>
            <c:spPr>
              <a:solidFill>
                <a:srgbClr val="346FC2"/>
              </a:solidFill>
              <a:ln w="12700"/>
            </c:spPr>
          </c:dPt>
          <c:dPt>
            <c:idx val="2"/>
            <c:bubble3D val="0"/>
            <c:spPr>
              <a:solidFill>
                <a:srgbClr val="7DBBFC"/>
              </a:solidFill>
              <a:ln w="12700"/>
            </c:spPr>
          </c:dPt>
          <c:dPt>
            <c:idx val="3"/>
            <c:bubble3D val="0"/>
            <c:spPr>
              <a:solidFill>
                <a:srgbClr val="578C7B"/>
              </a:solidFill>
              <a:ln w="12700"/>
            </c:spPr>
          </c:dPt>
          <c:dPt>
            <c:idx val="4"/>
            <c:bubble3D val="0"/>
            <c:spPr>
              <a:solidFill>
                <a:srgbClr val="46AA98"/>
              </a:solidFill>
              <a:ln w="12700"/>
            </c:spPr>
          </c:dPt>
          <c:dPt>
            <c:idx val="5"/>
            <c:bubble3D val="0"/>
            <c:spPr>
              <a:solidFill>
                <a:srgbClr val="A1DCBC"/>
              </a:solidFill>
              <a:ln w="12700"/>
            </c:spPr>
          </c:dPt>
          <c:dPt>
            <c:idx val="6"/>
            <c:bubble3D val="0"/>
            <c:spPr>
              <a:solidFill>
                <a:srgbClr val="E36846"/>
              </a:solidFill>
              <a:ln w="12700"/>
            </c:spPr>
          </c:dPt>
          <c:dPt>
            <c:idx val="7"/>
            <c:bubble3D val="0"/>
            <c:spPr>
              <a:solidFill>
                <a:srgbClr val="FFA970"/>
              </a:solidFill>
              <a:ln w="19050"/>
            </c:spPr>
          </c:dPt>
          <c:dLbls>
            <c:dLbl>
              <c:idx val="0"/>
              <c:layout>
                <c:manualLayout>
                  <c:x val="0.12328186510834759"/>
                  <c:y val="-5.6736609874669712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363194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363194"/>
                        </a:solidFill>
                      </a:rPr>
                      <a:t>43.3%</a:t>
                    </a:r>
                    <a:endParaRPr lang="en-US" sz="1400" dirty="0">
                      <a:solidFill>
                        <a:srgbClr val="363194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426839002034037"/>
                  <c:y val="3.136082323270873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346FC2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346FC2"/>
                        </a:solidFill>
                      </a:rPr>
                      <a:t>39.6%</a:t>
                    </a:r>
                    <a:endParaRPr lang="en-US" sz="1400" dirty="0">
                      <a:solidFill>
                        <a:srgbClr val="346FC2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87381567614123"/>
                      <c:h val="7.846318627861388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0248384355930895"/>
                  <c:y val="-6.545173586392862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7DBBFC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7DBBFC"/>
                        </a:solidFill>
                      </a:rPr>
                      <a:t>7.0%</a:t>
                    </a:r>
                    <a:endParaRPr lang="en-US" sz="1400" dirty="0">
                      <a:solidFill>
                        <a:srgbClr val="7DBBFC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Краснодарский край</c:v>
                </c:pt>
                <c:pt idx="1">
                  <c:v>Ростовская область</c:v>
                </c:pt>
                <c:pt idx="2">
                  <c:v>Волгоградская области</c:v>
                </c:pt>
                <c:pt idx="3">
                  <c:v>Республика Крым</c:v>
                </c:pt>
                <c:pt idx="4">
                  <c:v>Республика Адыгея</c:v>
                </c:pt>
                <c:pt idx="5">
                  <c:v>Астраханская область</c:v>
                </c:pt>
                <c:pt idx="6">
                  <c:v>г.Севастополь</c:v>
                </c:pt>
                <c:pt idx="7">
                  <c:v>Республика Калмыкия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44.8</c:v>
                </c:pt>
                <c:pt idx="1">
                  <c:v>38.4</c:v>
                </c:pt>
                <c:pt idx="2">
                  <c:v>7</c:v>
                </c:pt>
                <c:pt idx="3">
                  <c:v>4.5</c:v>
                </c:pt>
                <c:pt idx="4">
                  <c:v>2.5</c:v>
                </c:pt>
                <c:pt idx="5">
                  <c:v>1.6</c:v>
                </c:pt>
                <c:pt idx="6">
                  <c:v>1.1000000000000001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2182890855459"/>
          <c:y val="1.9696913580246913E-2"/>
          <c:w val="0.89657817109144544"/>
          <c:h val="0.67710370370370365"/>
        </c:manualLayout>
      </c:layout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EBEBEB"/>
            </a:solidFill>
            <a:ln>
              <a:noFill/>
            </a:ln>
            <a:effectLst/>
          </c:spPr>
          <c:cat>
            <c:strRef>
              <c:f>Лист1!$A$2:$A$14</c:f>
              <c:strCache>
                <c:ptCount val="13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  <c:pt idx="10">
                  <c:v>Январь</c:v>
                </c:pt>
                <c:pt idx="11">
                  <c:v>Февраль</c:v>
                </c:pt>
                <c:pt idx="12">
                  <c:v>Март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96.9</c:v>
                </c:pt>
                <c:pt idx="1">
                  <c:v>101.9</c:v>
                </c:pt>
                <c:pt idx="2">
                  <c:v>104.4</c:v>
                </c:pt>
                <c:pt idx="3">
                  <c:v>103.4</c:v>
                </c:pt>
                <c:pt idx="4">
                  <c:v>98.8</c:v>
                </c:pt>
                <c:pt idx="5">
                  <c:v>100.5</c:v>
                </c:pt>
                <c:pt idx="6">
                  <c:v>104.8</c:v>
                </c:pt>
                <c:pt idx="7">
                  <c:v>103.3</c:v>
                </c:pt>
                <c:pt idx="8">
                  <c:v>98.1</c:v>
                </c:pt>
                <c:pt idx="9">
                  <c:v>105.4</c:v>
                </c:pt>
                <c:pt idx="10">
                  <c:v>100.1</c:v>
                </c:pt>
                <c:pt idx="11">
                  <c:v>98.7</c:v>
                </c:pt>
                <c:pt idx="12">
                  <c:v>95.8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334976"/>
        <c:axId val="118336512"/>
      </c:area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36319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7744100294985268E-2"/>
                  <c:y val="-5.84141975308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253015249115259E-2"/>
                  <c:y val="4.4240350094579585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+mn-lt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692060468706296E-2"/>
                  <c:y val="-4.4280562501876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149069742197774E-2"/>
                  <c:y val="-3.4606529637080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917285229282529E-2"/>
                  <c:y val="5.8210944637702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0393992950875021E-2"/>
                  <c:y val="-5.4142521350107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6038090703059358E-2"/>
                  <c:y val="6.7042661610984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5824116115652671E-2"/>
                  <c:y val="6.8424896091139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4712118749629034E-2"/>
                  <c:y val="6.4643589391645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808458590139133E-2"/>
                  <c:y val="4.638903305781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7292114083796554E-2"/>
                  <c:y val="6.7331922860807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2270892943138505E-2"/>
                  <c:y val="2.0759789308432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63194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  <c:pt idx="10">
                  <c:v>Январь</c:v>
                </c:pt>
                <c:pt idx="11">
                  <c:v>Февраль</c:v>
                </c:pt>
                <c:pt idx="12">
                  <c:v>Март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98.8</c:v>
                </c:pt>
                <c:pt idx="1">
                  <c:v>101.9</c:v>
                </c:pt>
                <c:pt idx="2">
                  <c:v>103.6</c:v>
                </c:pt>
                <c:pt idx="3">
                  <c:v>104.2</c:v>
                </c:pt>
                <c:pt idx="4">
                  <c:v>101.6</c:v>
                </c:pt>
                <c:pt idx="5">
                  <c:v>100.3</c:v>
                </c:pt>
                <c:pt idx="6">
                  <c:v>108.8</c:v>
                </c:pt>
                <c:pt idx="7" formatCode="#,##0.0">
                  <c:v>103</c:v>
                </c:pt>
                <c:pt idx="8">
                  <c:v>95.7</c:v>
                </c:pt>
                <c:pt idx="9">
                  <c:v>102.7</c:v>
                </c:pt>
                <c:pt idx="10">
                  <c:v>98.6</c:v>
                </c:pt>
                <c:pt idx="11">
                  <c:v>97.9</c:v>
                </c:pt>
                <c:pt idx="12">
                  <c:v>94.8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rgbClr val="7DBBFC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5161070166800505E-2"/>
                  <c:y val="6.0951822319065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777531558837794E-2"/>
                  <c:y val="-4.1187692215306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3648920711437465E-2"/>
                  <c:y val="6.9143357768179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195654299012734E-2"/>
                  <c:y val="4.2131879538640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0393992950875021E-2"/>
                  <c:y val="-5.480629415322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777531558837766E-2"/>
                  <c:y val="-5.1401643668744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440577507689926E-2"/>
                  <c:y val="-7.182954657561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6710054080629419E-2"/>
                  <c:y val="-6.3098148148148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2351603445039437E-2"/>
                  <c:y val="-9.2910767059711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8685506713580758E-2"/>
                  <c:y val="-5.3914919124806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3501161360431833E-2"/>
                  <c:y val="-5.8776331084298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7DBBFC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  <c:pt idx="10">
                  <c:v>Январь</c:v>
                </c:pt>
                <c:pt idx="11">
                  <c:v>Февраль</c:v>
                </c:pt>
                <c:pt idx="12">
                  <c:v>Март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95</c:v>
                </c:pt>
                <c:pt idx="1">
                  <c:v>101.9</c:v>
                </c:pt>
                <c:pt idx="2">
                  <c:v>105.3</c:v>
                </c:pt>
                <c:pt idx="3">
                  <c:v>102.5</c:v>
                </c:pt>
                <c:pt idx="4">
                  <c:v>96</c:v>
                </c:pt>
                <c:pt idx="5">
                  <c:v>100.7</c:v>
                </c:pt>
                <c:pt idx="6">
                  <c:v>100.3</c:v>
                </c:pt>
                <c:pt idx="7">
                  <c:v>103.7</c:v>
                </c:pt>
                <c:pt idx="8">
                  <c:v>100.5</c:v>
                </c:pt>
                <c:pt idx="9">
                  <c:v>108.2</c:v>
                </c:pt>
                <c:pt idx="10">
                  <c:v>101.6</c:v>
                </c:pt>
                <c:pt idx="11">
                  <c:v>99.5</c:v>
                </c:pt>
                <c:pt idx="12">
                  <c:v>96.8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334976"/>
        <c:axId val="118336512"/>
      </c:lineChart>
      <c:catAx>
        <c:axId val="11833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336512"/>
        <c:crosses val="autoZero"/>
        <c:auto val="1"/>
        <c:lblAlgn val="ctr"/>
        <c:lblOffset val="100"/>
        <c:noMultiLvlLbl val="1"/>
      </c:catAx>
      <c:valAx>
        <c:axId val="118336512"/>
        <c:scaling>
          <c:orientation val="minMax"/>
          <c:max val="125"/>
          <c:min val="8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rgbClr val="BFBFB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33497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01466888350914E-2"/>
          <c:y val="4.4674741635692752E-2"/>
          <c:w val="0.98240424581182484"/>
          <c:h val="0.91065035783867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 - ноябрь 2023 г.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BFBFBF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Молочные продукты</c:v>
                </c:pt>
                <c:pt idx="1">
                  <c:v>Мясо и мясные продукты</c:v>
                </c:pt>
                <c:pt idx="2">
                  <c:v>Табачные изделия</c:v>
                </c:pt>
                <c:pt idx="3">
                  <c:v>Кондитерские изделия</c:v>
                </c:pt>
                <c:pt idx="4">
                  <c:v>Безалкогольные напитки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433.1</c:v>
                </c:pt>
                <c:pt idx="1">
                  <c:v>420.2</c:v>
                </c:pt>
                <c:pt idx="2">
                  <c:v>267.2</c:v>
                </c:pt>
                <c:pt idx="3">
                  <c:v>276.2</c:v>
                </c:pt>
                <c:pt idx="4">
                  <c:v>200.2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 - ноябрь 2024 г.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Молочные продукты</c:v>
                </c:pt>
                <c:pt idx="1">
                  <c:v>Мясо и мясные продукты</c:v>
                </c:pt>
                <c:pt idx="2">
                  <c:v>Табачные изделия</c:v>
                </c:pt>
                <c:pt idx="3">
                  <c:v>Кондитерские изделия</c:v>
                </c:pt>
                <c:pt idx="4">
                  <c:v>Безалкогольные напитки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571.5</c:v>
                </c:pt>
                <c:pt idx="1">
                  <c:v>443.5</c:v>
                </c:pt>
                <c:pt idx="2">
                  <c:v>442.9</c:v>
                </c:pt>
                <c:pt idx="3">
                  <c:v>427.4</c:v>
                </c:pt>
                <c:pt idx="4">
                  <c:v>354.9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58880"/>
        <c:axId val="27260416"/>
      </c:barChart>
      <c:catAx>
        <c:axId val="27258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27260416"/>
        <c:crosses val="autoZero"/>
        <c:auto val="1"/>
        <c:lblAlgn val="ctr"/>
        <c:lblOffset val="100"/>
        <c:noMultiLvlLbl val="0"/>
      </c:catAx>
      <c:valAx>
        <c:axId val="27260416"/>
        <c:scaling>
          <c:orientation val="minMax"/>
          <c:max val="650"/>
          <c:min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7258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014986615145364E-3"/>
          <c:y val="4.4674741635692752E-2"/>
          <c:w val="0.97895372885021459"/>
          <c:h val="0.91065035783867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 - февраль2023 г.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BFBFB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Бензины автомобильные</c:v>
                </c:pt>
                <c:pt idx="1">
                  <c:v>Мужская, женская и детская одежда</c:v>
                </c:pt>
                <c:pt idx="2">
                  <c:v>Обувь</c:v>
                </c:pt>
                <c:pt idx="3">
                  <c:v>Бытовые электро товары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688.3</c:v>
                </c:pt>
                <c:pt idx="1">
                  <c:v>812</c:v>
                </c:pt>
                <c:pt idx="2" formatCode="General">
                  <c:v>329.7</c:v>
                </c:pt>
                <c:pt idx="3" formatCode="General">
                  <c:v>244.9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 - февраль 2024 г.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363194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Бензины автомобильные</c:v>
                </c:pt>
                <c:pt idx="1">
                  <c:v>Мужская, женская и детская одежда</c:v>
                </c:pt>
                <c:pt idx="2">
                  <c:v>Обувь</c:v>
                </c:pt>
                <c:pt idx="3">
                  <c:v>Бытовые электро товары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914.9</c:v>
                </c:pt>
                <c:pt idx="1">
                  <c:v>891.4</c:v>
                </c:pt>
                <c:pt idx="2">
                  <c:v>362.5</c:v>
                </c:pt>
                <c:pt idx="3">
                  <c:v>278.39999999999998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50336"/>
        <c:axId val="28351872"/>
      </c:barChart>
      <c:catAx>
        <c:axId val="28350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28351872"/>
        <c:crosses val="autoZero"/>
        <c:auto val="1"/>
        <c:lblAlgn val="ctr"/>
        <c:lblOffset val="100"/>
        <c:noMultiLvlLbl val="0"/>
      </c:catAx>
      <c:valAx>
        <c:axId val="28351872"/>
        <c:scaling>
          <c:orientation val="minMax"/>
          <c:max val="1000"/>
          <c:min val="150"/>
        </c:scaling>
        <c:delete val="1"/>
        <c:axPos val="l"/>
        <c:numFmt formatCode="General" sourceLinked="1"/>
        <c:majorTickMark val="out"/>
        <c:minorTickMark val="none"/>
        <c:tickLblPos val="nextTo"/>
        <c:crossAx val="283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23880361472165E-2"/>
          <c:y val="3.7853005696647041E-2"/>
          <c:w val="0.96555223927705569"/>
          <c:h val="0.635389119144029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63194"/>
            </a:solidFill>
            <a:ln w="762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6.1664135736631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3126316860258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033753507469824E-3"/>
                  <c:y val="-6.8823429204110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28250635722866E-3"/>
                  <c:y val="-1.7339865630254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970183362916287E-17"/>
                  <c:y val="-9.46992193202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6282506357229555E-3"/>
                  <c:y val="-9.46992193202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658129932349988E-3"/>
                  <c:y val="-1.204856705502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4.3126316860257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1940366725832574E-16"/>
                  <c:y val="-6.0287504718209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6282506357228959E-3"/>
                  <c:y val="-7.7538031462313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6282506357228959E-3"/>
                  <c:y val="-9.46992193202651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6282506357227764E-3"/>
                  <c:y val="-1.1186040717821706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8847519071686879E-3"/>
                  <c:y val="-1.37646858408220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  <c:pt idx="10">
                  <c:v>Январь</c:v>
                </c:pt>
                <c:pt idx="11">
                  <c:v>Февраль</c:v>
                </c:pt>
                <c:pt idx="12">
                  <c:v>Март </c:v>
                </c:pt>
              </c:strCache>
            </c:strRef>
          </c:cat>
          <c:val>
            <c:numRef>
              <c:f>Лист1!$B$2:$B$14</c:f>
              <c:numCache>
                <c:formatCode>#\ ##0.0</c:formatCode>
                <c:ptCount val="13"/>
                <c:pt idx="0">
                  <c:v>3716.3</c:v>
                </c:pt>
                <c:pt idx="1">
                  <c:v>3682.2</c:v>
                </c:pt>
                <c:pt idx="2">
                  <c:v>3604.1</c:v>
                </c:pt>
                <c:pt idx="3">
                  <c:v>3571.2</c:v>
                </c:pt>
                <c:pt idx="4">
                  <c:v>3588.1</c:v>
                </c:pt>
                <c:pt idx="5">
                  <c:v>3702.1</c:v>
                </c:pt>
                <c:pt idx="6">
                  <c:v>3678.4</c:v>
                </c:pt>
                <c:pt idx="7">
                  <c:v>3313.2</c:v>
                </c:pt>
                <c:pt idx="8">
                  <c:v>2635.6</c:v>
                </c:pt>
                <c:pt idx="9">
                  <c:v>3399.5</c:v>
                </c:pt>
                <c:pt idx="10">
                  <c:v>5716.6</c:v>
                </c:pt>
                <c:pt idx="11">
                  <c:v>5829.2</c:v>
                </c:pt>
                <c:pt idx="12">
                  <c:v>5792.9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3"/>
        <c:axId val="29913472"/>
        <c:axId val="29915008"/>
      </c:barChart>
      <c:catAx>
        <c:axId val="29913472"/>
        <c:scaling>
          <c:orientation val="minMax"/>
        </c:scaling>
        <c:delete val="0"/>
        <c:axPos val="b"/>
        <c:numFmt formatCode="[$-419]mmmm;@" sourceLinked="0"/>
        <c:majorTickMark val="none"/>
        <c:minorTickMark val="none"/>
        <c:tickLblPos val="low"/>
        <c:spPr>
          <a:ln w="12700">
            <a:solidFill>
              <a:srgbClr val="BFBFBF"/>
            </a:solidFill>
          </a:ln>
        </c:spPr>
        <c:txPr>
          <a:bodyPr rot="-5400000" vert="horz"/>
          <a:lstStyle/>
          <a:p>
            <a:pPr>
              <a:defRPr sz="1000" b="0" i="0" baseline="0">
                <a:solidFill>
                  <a:srgbClr val="838383"/>
                </a:solidFill>
              </a:defRPr>
            </a:pPr>
            <a:endParaRPr lang="ru-RU"/>
          </a:p>
        </c:txPr>
        <c:crossAx val="29915008"/>
        <c:crosses val="autoZero"/>
        <c:auto val="1"/>
        <c:lblAlgn val="ctr"/>
        <c:lblOffset val="100"/>
        <c:noMultiLvlLbl val="1"/>
      </c:catAx>
      <c:valAx>
        <c:axId val="29915008"/>
        <c:scaling>
          <c:orientation val="minMax"/>
          <c:max val="6800"/>
          <c:min val="2200"/>
        </c:scaling>
        <c:delete val="1"/>
        <c:axPos val="l"/>
        <c:numFmt formatCode="#\ ##0.0" sourceLinked="1"/>
        <c:majorTickMark val="out"/>
        <c:minorTickMark val="none"/>
        <c:tickLblPos val="nextTo"/>
        <c:crossAx val="2991347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76009826748406E-2"/>
          <c:y val="3.4405550802347439E-2"/>
          <c:w val="0.95082399017325159"/>
          <c:h val="0.93110006125534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63194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Калмыкия</c:v>
                </c:pt>
                <c:pt idx="1">
                  <c:v>г. Севастополь</c:v>
                </c:pt>
                <c:pt idx="2">
                  <c:v>Республика Адыгея</c:v>
                </c:pt>
                <c:pt idx="3">
                  <c:v>Астраханская область</c:v>
                </c:pt>
                <c:pt idx="4">
                  <c:v>Республика Крым</c:v>
                </c:pt>
                <c:pt idx="5">
                  <c:v>Волгоградская область</c:v>
                </c:pt>
                <c:pt idx="6">
                  <c:v>Ростовская область</c:v>
                </c:pt>
                <c:pt idx="7">
                  <c:v>Краснодарский край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15.4</c:v>
                </c:pt>
                <c:pt idx="1">
                  <c:v>24.7</c:v>
                </c:pt>
                <c:pt idx="2">
                  <c:v>44.9</c:v>
                </c:pt>
                <c:pt idx="3">
                  <c:v>57.6</c:v>
                </c:pt>
                <c:pt idx="4">
                  <c:v>106.5</c:v>
                </c:pt>
                <c:pt idx="5">
                  <c:v>162.4</c:v>
                </c:pt>
                <c:pt idx="6">
                  <c:v>430.7</c:v>
                </c:pt>
                <c:pt idx="7">
                  <c:v>621.5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9"/>
        <c:axId val="29312512"/>
        <c:axId val="29314048"/>
      </c:barChart>
      <c:catAx>
        <c:axId val="29312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29314048"/>
        <c:crosses val="autoZero"/>
        <c:auto val="1"/>
        <c:lblAlgn val="ctr"/>
        <c:lblOffset val="100"/>
        <c:noMultiLvlLbl val="0"/>
      </c:catAx>
      <c:valAx>
        <c:axId val="29314048"/>
        <c:scaling>
          <c:orientation val="minMax"/>
          <c:max val="70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9312512"/>
        <c:crosses val="autoZero"/>
        <c:crossBetween val="between"/>
        <c:minorUnit val="4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0416212182"/>
          <c:y val="4.7201445831240599E-2"/>
          <c:w val="0.65130291837546905"/>
          <c:h val="0.94284226255028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формирования</c:v>
                </c:pt>
              </c:strCache>
            </c:strRef>
          </c:tx>
          <c:spPr>
            <a:ln w="19050"/>
          </c:spPr>
          <c:dPt>
            <c:idx val="0"/>
            <c:bubble3D val="0"/>
            <c:spPr>
              <a:solidFill>
                <a:srgbClr val="363194"/>
              </a:solidFill>
              <a:ln w="19050"/>
            </c:spPr>
          </c:dPt>
          <c:dPt>
            <c:idx val="1"/>
            <c:bubble3D val="0"/>
            <c:spPr>
              <a:solidFill>
                <a:srgbClr val="7DBBFC"/>
              </a:solidFill>
              <a:ln w="19050"/>
            </c:spPr>
          </c:dPt>
          <c:dPt>
            <c:idx val="2"/>
            <c:bubble3D val="0"/>
            <c:spPr>
              <a:solidFill>
                <a:srgbClr val="FFC32D"/>
              </a:solidFill>
              <a:ln w="19050"/>
            </c:spPr>
          </c:dPt>
          <c:dPt>
            <c:idx val="3"/>
            <c:bubble3D val="0"/>
            <c:spPr>
              <a:solidFill>
                <a:srgbClr val="E3002A"/>
              </a:solidFill>
              <a:ln w="19050"/>
            </c:spPr>
          </c:dPt>
          <c:dLbls>
            <c:dLbl>
              <c:idx val="0"/>
              <c:layout>
                <c:manualLayout>
                  <c:x val="0.21941790225151017"/>
                  <c:y val="-5.6617777777777781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283583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363194"/>
                        </a:solidFill>
                      </a:rPr>
                      <a:t>87.9%</a:t>
                    </a:r>
                    <a:endParaRPr lang="en-US" sz="1400" dirty="0">
                      <a:solidFill>
                        <a:srgbClr val="363194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269125210368718E-2"/>
                  <c:y val="-0.16682314636163176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rgbClr val="FFC33E"/>
                      </a:solidFill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703211458569886E-2"/>
                  <c:y val="-0.160995587350649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 i="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Организации оптовой торговли</c:v>
                </c:pt>
                <c:pt idx="1">
                  <c:v>Организации других видов деятельности</c:v>
                </c:pt>
              </c:strCache>
            </c:strRef>
          </c:cat>
          <c:val>
            <c:numRef>
              <c:f>Лист1!$B$2:$B$3</c:f>
              <c:numCache>
                <c:formatCode>0\,0</c:formatCode>
                <c:ptCount val="2"/>
                <c:pt idx="0">
                  <c:v>87.9</c:v>
                </c:pt>
                <c:pt idx="1">
                  <c:v>12.1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43721405702711E-2"/>
          <c:y val="0"/>
          <c:w val="0.96838658074846862"/>
          <c:h val="0.7946847254319436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36319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109897592169516E-2"/>
                  <c:y val="3.64593722020147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105.0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869670122030801E-2"/>
                  <c:y val="4.92165764959585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116.4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502352742581087E-2"/>
                  <c:y val="5.90548433573694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122.9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279761353234596E-2"/>
                  <c:y val="5.41875554028925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2428496618072691E-2"/>
                  <c:y val="3.77395471353332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110.7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1620663371840975E-2"/>
                  <c:y val="5.98531894495569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010824675996568E-2"/>
                  <c:y val="4.8125478970294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240749431619853E-2"/>
                  <c:y val="5.45713851576918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124</a:t>
                    </a:r>
                    <a:r>
                      <a:rPr lang="en-US" smtClean="0"/>
                      <a:t>.1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550863560334757E-2"/>
                  <c:y val="4.29570085927380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112.8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9883954147477821E-2"/>
                  <c:y val="3.99418043809551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112.6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2833725205368451E-2"/>
                  <c:y val="6.15911883973041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144.4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3834564053305519E-2"/>
                  <c:y val="-4.55495298766053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7DBBFC"/>
                        </a:solidFill>
                      </a:rPr>
                      <a:t>159.2</a:t>
                    </a:r>
                    <a:endParaRPr lang="en-US" dirty="0">
                      <a:solidFill>
                        <a:srgbClr val="7DBBFC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0876049450429422E-3"/>
                  <c:y val="-5.46589904015339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36319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124.5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83694939808902E-2"/>
                      <c:h val="8.424555799343405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Лист1!$A$22:$A$34</c:f>
              <c:strCache>
                <c:ptCount val="13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  <c:pt idx="10">
                  <c:v>Январь</c:v>
                </c:pt>
                <c:pt idx="11">
                  <c:v>Февраль</c:v>
                </c:pt>
                <c:pt idx="12">
                  <c:v>Март</c:v>
                </c:pt>
              </c:strCache>
            </c:strRef>
          </c:cat>
          <c:val>
            <c:numRef>
              <c:f>Лист1!$B$22:$B$34</c:f>
              <c:numCache>
                <c:formatCode>0\,0</c:formatCode>
                <c:ptCount val="13"/>
                <c:pt idx="0">
                  <c:v>105</c:v>
                </c:pt>
                <c:pt idx="1">
                  <c:v>116.4</c:v>
                </c:pt>
                <c:pt idx="2">
                  <c:v>122.9</c:v>
                </c:pt>
                <c:pt idx="3">
                  <c:v>110.3</c:v>
                </c:pt>
                <c:pt idx="4">
                  <c:v>110.7</c:v>
                </c:pt>
                <c:pt idx="5">
                  <c:v>117.2</c:v>
                </c:pt>
                <c:pt idx="6">
                  <c:v>119</c:v>
                </c:pt>
                <c:pt idx="7">
                  <c:v>124.1</c:v>
                </c:pt>
                <c:pt idx="8">
                  <c:v>112.8</c:v>
                </c:pt>
                <c:pt idx="9">
                  <c:v>112.6</c:v>
                </c:pt>
                <c:pt idx="10" formatCode="General">
                  <c:v>144.4</c:v>
                </c:pt>
                <c:pt idx="11">
                  <c:v>157.80000000000001</c:v>
                </c:pt>
                <c:pt idx="12">
                  <c:v>124.5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rgbClr val="8BC2F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705744867327799E-2"/>
                  <c:y val="-3.84599394088477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023412797768725E-2"/>
                  <c:y val="-4.3409883158362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127.1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580189501074645E-2"/>
                  <c:y val="-3.51707832057282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870292692430825E-2"/>
                  <c:y val="-4.70115970534941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018105957989168E-2"/>
                  <c:y val="-4.81893183965567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908769684069289E-2"/>
                  <c:y val="-4.70400563841207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86334514050161E-2"/>
                  <c:y val="-3.63524641078346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131.9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584707375572295E-2"/>
                  <c:y val="-3.2666362110583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133.6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9257864169288831E-2"/>
                  <c:y val="-4.69121131325209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123.4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0494592240485921E-2"/>
                  <c:y val="-5.43793465440721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124.6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4841424077678275E-2"/>
                  <c:y val="-1.92647395822764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143.3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8864607264349512E-2"/>
                  <c:y val="8.85919164612232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63194"/>
                        </a:solidFill>
                      </a:rPr>
                      <a:t>157.8</a:t>
                    </a:r>
                    <a:endParaRPr lang="en-US" dirty="0">
                      <a:solidFill>
                        <a:srgbClr val="363194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122166440368641E-2"/>
                  <c:y val="4.55492824041650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120.0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8BC2FC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Лист1!$A$22:$A$34</c:f>
              <c:strCache>
                <c:ptCount val="13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  <c:pt idx="10">
                  <c:v>Январь</c:v>
                </c:pt>
                <c:pt idx="11">
                  <c:v>Февраль</c:v>
                </c:pt>
                <c:pt idx="12">
                  <c:v>Март</c:v>
                </c:pt>
              </c:strCache>
            </c:strRef>
          </c:cat>
          <c:val>
            <c:numRef>
              <c:f>Лист1!$C$22:$C$34</c:f>
              <c:numCache>
                <c:formatCode>0\,0</c:formatCode>
                <c:ptCount val="13"/>
                <c:pt idx="0">
                  <c:v>119.3</c:v>
                </c:pt>
                <c:pt idx="1">
                  <c:v>127.1</c:v>
                </c:pt>
                <c:pt idx="2">
                  <c:v>130.19999999999999</c:v>
                </c:pt>
                <c:pt idx="3">
                  <c:v>119.2</c:v>
                </c:pt>
                <c:pt idx="4">
                  <c:v>119.4</c:v>
                </c:pt>
                <c:pt idx="5">
                  <c:v>127.3</c:v>
                </c:pt>
                <c:pt idx="6">
                  <c:v>131.9</c:v>
                </c:pt>
                <c:pt idx="7">
                  <c:v>133.6</c:v>
                </c:pt>
                <c:pt idx="8">
                  <c:v>123.4</c:v>
                </c:pt>
                <c:pt idx="9">
                  <c:v>124.6</c:v>
                </c:pt>
                <c:pt idx="10" formatCode="General">
                  <c:v>143.30000000000001</c:v>
                </c:pt>
                <c:pt idx="11">
                  <c:v>159.19999999999999</c:v>
                </c:pt>
                <c:pt idx="12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36704"/>
        <c:axId val="71338240"/>
      </c:lineChart>
      <c:catAx>
        <c:axId val="7133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338240"/>
        <c:crosses val="autoZero"/>
        <c:auto val="1"/>
        <c:lblAlgn val="ctr"/>
        <c:lblOffset val="100"/>
        <c:noMultiLvlLbl val="0"/>
      </c:catAx>
      <c:valAx>
        <c:axId val="71338240"/>
        <c:scaling>
          <c:orientation val="minMax"/>
          <c:max val="180"/>
          <c:min val="80"/>
        </c:scaling>
        <c:delete val="1"/>
        <c:axPos val="l"/>
        <c:numFmt formatCode="0\,0" sourceLinked="1"/>
        <c:majorTickMark val="out"/>
        <c:minorTickMark val="none"/>
        <c:tickLblPos val="nextTo"/>
        <c:crossAx val="7133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76009826748406E-2"/>
          <c:y val="3.4405550802347439E-2"/>
          <c:w val="0.95082399017325159"/>
          <c:h val="0.93110006125534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3.7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23.8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34.3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51.5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94.5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156.4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840.2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6969187826539256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878.0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7DBBFC"/>
                        </a:solidFill>
                      </a:defRPr>
                    </a:pPr>
                    <a:r>
                      <a:rPr lang="en-US" sz="1200" b="1" smtClean="0">
                        <a:solidFill>
                          <a:srgbClr val="7DBBF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7,8</a:t>
                    </a:r>
                    <a:endParaRPr lang="en-US" sz="1200" b="1" dirty="0">
                      <a:solidFill>
                        <a:srgbClr val="7DBBFC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Калмыкия</c:v>
                </c:pt>
                <c:pt idx="1">
                  <c:v>г. Севастополь</c:v>
                </c:pt>
                <c:pt idx="2">
                  <c:v>Астраханская область</c:v>
                </c:pt>
                <c:pt idx="3">
                  <c:v>Республика Адыгея</c:v>
                </c:pt>
                <c:pt idx="4">
                  <c:v>Республика Крым</c:v>
                </c:pt>
                <c:pt idx="5">
                  <c:v>Волгоградская область</c:v>
                </c:pt>
                <c:pt idx="6">
                  <c:v>Ростовская область</c:v>
                </c:pt>
                <c:pt idx="7">
                  <c:v>Краснодарский край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</c:v>
                </c:pt>
                <c:pt idx="1">
                  <c:v>100</c:v>
                </c:pt>
                <c:pt idx="2">
                  <c:v>175</c:v>
                </c:pt>
                <c:pt idx="3">
                  <c:v>200</c:v>
                </c:pt>
                <c:pt idx="4">
                  <c:v>275</c:v>
                </c:pt>
                <c:pt idx="5">
                  <c:v>300</c:v>
                </c:pt>
                <c:pt idx="6">
                  <c:v>450</c:v>
                </c:pt>
                <c:pt idx="7">
                  <c:v>500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9"/>
        <c:axId val="29358720"/>
        <c:axId val="29594752"/>
      </c:barChart>
      <c:catAx>
        <c:axId val="29358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29594752"/>
        <c:crosses val="autoZero"/>
        <c:auto val="1"/>
        <c:lblAlgn val="ctr"/>
        <c:lblOffset val="100"/>
        <c:noMultiLvlLbl val="0"/>
      </c:catAx>
      <c:valAx>
        <c:axId val="295947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9358720"/>
        <c:crosses val="autoZero"/>
        <c:crossBetween val="between"/>
        <c:minorUnit val="4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0.39915</cdr:x>
      <cdr:y>0.12773</cdr:y>
    </cdr:from>
    <cdr:to>
      <cdr:x>0.51154</cdr:x>
      <cdr:y>0.21406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7510" y="413846"/>
          <a:ext cx="914400" cy="279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53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9554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1049555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9556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9557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9558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4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3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984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98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>
                <a:solidFill>
                  <a:prstClr val="black"/>
                </a:solidFill>
              </a:r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0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7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9008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9009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>
                <a:solidFill>
                  <a:prstClr val="black"/>
                </a:solidFill>
              </a:r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Дата 3"/>
          <p:cNvSpPr txBox="1"/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1048657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048658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659" name="Дата 24"/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fld id="{66066E51-5F4A-43E2-A6C2-84789929AB13}" type="datetimeFigureOut">
              <a:rPr lang="ru-RU" smtClean="0"/>
              <a:t>01.07.2024</a:t>
            </a:fld>
            <a:endParaRPr lang="ru-RU" dirty="0"/>
          </a:p>
        </p:txBody>
      </p:sp>
      <p:sp>
        <p:nvSpPr>
          <p:cNvPr id="1048660" name="Нижний колонтитул 25"/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16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17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51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1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61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6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63" name="Рисунок 11"/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464" name="Рисунок 11"/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465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46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6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6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0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08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09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10" name="Рисунок 11"/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11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1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0" name="Объект 5"/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885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852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8853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885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0" name="Текст 3"/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21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22" name="Рисунок 16"/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52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2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2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2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6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7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71" name="Диаграмма 11"/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49472" name="Текст 13"/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7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74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7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44" name="Текст 2"/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5" name="Объект 3"/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6" name="Текст 4"/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48" name="Объект 3"/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5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51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5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8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9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00" name="Рисунок 11"/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501" name="Текст 13"/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02" name="Текст 13"/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0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04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0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3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4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41" name="Рисунок 11"/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442" name="Текст 13"/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3" name="Текст 13"/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4" name="Текст 13"/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5" name="Рисунок 11"/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446" name="Текст 13"/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7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48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4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82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882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882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Заголовок 1"/>
          <p:cNvSpPr txBox="1"/>
          <p:nvPr userDrawn="1"/>
        </p:nvSpPr>
        <p:spPr>
          <a:xfrm>
            <a:off x="2890077" y="705115"/>
            <a:ext cx="3205923" cy="59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104874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8" name="Прямоугольник: скругленные углы 14"/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49" name="Объект 2"/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50" name="Объект 3"/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51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5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5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54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5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1049257" name="Прямоугольник: скругленные углы 2"/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58" name="Прямоугольник: скругленные углы 3"/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59" name="Текст 28"/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60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61" name="Текст 28"/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62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6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6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6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04926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14" name="Прямоугольник: скругленные углы 19"/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315" name="Прямоугольник: скругленные углы 21"/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316" name="Прямоугольник: скругленные углы 23"/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317" name="Текст 28"/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18" name="Текст 28"/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19" name="Текст 28"/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20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1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2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2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25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2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23" name="Прямоугольник: скругленные углы 19"/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24" name="Прямоугольник: скругленные углы 21"/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25" name="Прямоугольник: скругленные углы 23"/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26" name="Текст 28"/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27" name="Текст 28"/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28" name="Текст 28"/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29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0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1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33" name="Прямоугольник: скругленные углы 1"/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34" name="Текст 28"/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35" name="Текст 28"/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37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0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08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309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1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11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1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8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7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80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1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28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8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2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29" name="Рисунок 11"/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330" name="Рисунок 11"/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331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332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33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3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8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86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7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8" name="Рисунок 11"/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9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90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9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44" name="Объект 5"/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4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4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47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4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27" name="Прямоугольник: скругленные углы 3"/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2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1049429" name="Текст 2"/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59" name="Группа 12"/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049430" name="object 4"/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431" name="object 6"/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9432" name="object 5"/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2" name="Текст 3"/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9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94" name="Рисунок 16"/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29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9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97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9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0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01" name="Диаграмма 11"/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49302" name="Текст 13"/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0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04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0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9" name="Текст 2"/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0" name="Объект 3"/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1" name="Текст 4"/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2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43" name="Объект 3"/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4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46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4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5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3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37" name="Рисунок 11"/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338" name="Текст 13"/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39" name="Текст 13"/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4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41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4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6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69" name="Рисунок 11"/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270" name="Текст 13"/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1" name="Текст 13"/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2" name="Текст 13"/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3" name="Рисунок 11"/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274" name="Текст 13"/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76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7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895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95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8957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895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Группа 12"/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049433" name="object 4"/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434" name="object 6"/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9435" name="Прямоугольник: скругленные углы 1"/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36" name="object 5"/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3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049438" name="Текст 2"/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76" name="Прямоугольник: скругленные углы 14"/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77" name="Объект 2"/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78" name="Объект 3"/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7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8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81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82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8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50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1049451" name="Прямоугольник: скругленные углы 2"/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52" name="Прямоугольник: скругленные углы 3"/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53" name="Текст 28"/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5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55" name="Текст 28"/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56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5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58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5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049460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8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85" name="Прямоугольник: скругленные углы 19"/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86" name="Прямоугольник: скругленные углы 21"/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87" name="Прямоугольник: скругленные углы 23"/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88" name="Текст 28"/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89" name="Текст 28"/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90" name="Текст 28"/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91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2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3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9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9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28" name="Прямоугольник: скругленные углы 19"/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29" name="Прямоугольник: скругленные углы 21"/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30" name="Прямоугольник: скругленные углы 23"/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31" name="Текст 28"/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32" name="Текст 28"/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33" name="Текст 28"/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34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35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3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3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38" name="Прямоугольник: скругленные углы 1"/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39" name="Текст 28"/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0" name="Текст 28"/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41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42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4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07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078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079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08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081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08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9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1048576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577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8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578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79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580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1" name="TextBox 7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82" name="Овал 8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3" name="TextBox 9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84" name="Овал 10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5" name="TextBox 11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586" name="TextBox 12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9" name="Группа 13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587" name="Овал 14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8" name="TextBox 15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89" name="Овал 16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0" name="TextBox 17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1" name="Овал 18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2" name="TextBox 19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3" name="Овал 20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4" name="TextBox 21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5" name="Овал 22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6" name="TextBox 23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7" name="Овал 24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8" name="TextBox 25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9" name="Овал 26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0" name="TextBox 27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01" name="Овал 28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2" name="TextBox 29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03" name="Овал 30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4" name="TextBox 31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05" name="TextBox 32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20" name="Группа 33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606" name="Овал 34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7" name="TextBox 35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08" name="Овал 36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9" name="TextBox 37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0" name="Овал 38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1" name="TextBox 39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2" name="Овал 40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3" name="TextBox 41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4" name="Овал 42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5" name="TextBox 43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6" name="Овал 44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7" name="TextBox 45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8" name="Овал 46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9" name="TextBox 47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0" name="Овал 48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1" name="TextBox 49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2" name="Овал 50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3" name="TextBox 51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4" name="Овал 52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5" name="TextBox 53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6" name="Овал 54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7" name="TextBox 55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8" name="Овал 56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9" name="TextBox 57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30" name="TextBox 58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21" name="Группа 59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631" name="Овал 60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2" name="TextBox 61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3" name="Овал 62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4" name="TextBox 63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5" name="Овал 64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6" name="TextBox 65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7" name="Овал 66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8" name="TextBox 67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9" name="Овал 68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0" name="TextBox 69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41" name="TextBox 70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22" name="Группа 71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642" name="Овал 72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3" name="TextBox 73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44" name="Овал 74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5" name="TextBox 75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46" name="Овал 76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7" name="TextBox 77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48" name="Овал 78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9" name="TextBox 79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50" name="Овал 80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51" name="TextBox 81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52" name="Овал 82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53" name="TextBox 83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54" name="Дата 89"/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66066E51-5F4A-43E2-A6C2-84789929AB13}" type="datetimeFigureOut">
              <a:rPr lang="ru-RU" smtClean="0"/>
              <a:t>01.07.2024</a:t>
            </a:fld>
            <a:endParaRPr lang="ru-RU" dirty="0"/>
          </a:p>
        </p:txBody>
      </p:sp>
      <p:sp>
        <p:nvSpPr>
          <p:cNvPr id="1048655" name="Нижний колонтитул 90"/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2097153" name="Рисунок 8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>
          <a:xfrm>
            <a:off x="745419" y="560286"/>
            <a:ext cx="2760137" cy="11125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66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29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667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68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669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0" name="TextBox 7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71" name="Овал 8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2" name="TextBox 9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73" name="Овал 10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4" name="TextBox 11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75" name="TextBox 12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30" name="Группа 13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676" name="Овал 14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7" name="TextBox 15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78" name="Овал 16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9" name="TextBox 17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0" name="Овал 18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1" name="TextBox 19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2" name="Овал 20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3" name="TextBox 21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4" name="Овал 22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5" name="TextBox 23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6" name="Овал 24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7" name="TextBox 25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8" name="Овал 26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9" name="TextBox 27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0" name="Овал 28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1" name="TextBox 29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2" name="Овал 30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3" name="TextBox 31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94" name="TextBox 32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1" name="Группа 33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695" name="Овал 34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6" name="TextBox 35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7" name="Овал 36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8" name="TextBox 37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9" name="Овал 38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0" name="TextBox 39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1" name="Овал 40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2" name="TextBox 41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3" name="Овал 42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4" name="TextBox 43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5" name="Овал 44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6" name="TextBox 45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7" name="Овал 46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8" name="TextBox 47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9" name="Овал 48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0" name="TextBox 49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1" name="Овал 50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2" name="TextBox 51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3" name="Овал 52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4" name="TextBox 53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5" name="Овал 54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6" name="TextBox 55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7" name="Овал 56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8" name="TextBox 57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19" name="TextBox 58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32" name="Группа 59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720" name="Овал 60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1" name="TextBox 61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2" name="Овал 62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3" name="TextBox 63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4" name="Овал 64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5" name="TextBox 65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6" name="Овал 66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7" name="TextBox 67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8" name="Овал 68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9" name="TextBox 69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30" name="TextBox 70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33" name="Группа 71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731" name="Овал 72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2" name="TextBox 73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3" name="Овал 74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4" name="TextBox 75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5" name="Овал 76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6" name="TextBox 77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7" name="Овал 78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8" name="TextBox 79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9" name="Овал 80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40" name="TextBox 81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41" name="Овал 82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42" name="TextBox 83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9" name="Прямоугольник 7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350" name="TextBox 8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51" name="Группа 9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9351" name="Овал 10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2" name="TextBox 11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9353" name="Овал 12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4" name="TextBox 13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55" name="Овал 14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6" name="TextBox 15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57" name="Овал 16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8" name="TextBox 17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359" name="TextBox 18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2" name="Группа 19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9360" name="Овал 20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1" name="TextBox 21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2" name="Овал 22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3" name="TextBox 23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4" name="Овал 24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5" name="TextBox 25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6" name="Овал 26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7" name="TextBox 27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8" name="Овал 28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9" name="TextBox 29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0" name="Овал 30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1" name="TextBox 31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2" name="Овал 32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3" name="TextBox 33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4" name="Овал 34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5" name="TextBox 35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6" name="Овал 36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7" name="TextBox 37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378" name="TextBox 38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53" name="Группа 39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9379" name="Овал 40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0" name="TextBox 41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1" name="Овал 42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2" name="TextBox 43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3" name="Овал 44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4" name="TextBox 45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5" name="Овал 46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6" name="TextBox 47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7" name="Овал 48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8" name="TextBox 49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9" name="Овал 50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0" name="TextBox 51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1" name="Овал 52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2" name="TextBox 53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3" name="Овал 54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4" name="TextBox 55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5" name="Овал 56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6" name="TextBox 57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7" name="Овал 58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8" name="TextBox 59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9" name="Овал 60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0" name="TextBox 61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01" name="Овал 62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2" name="TextBox 63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403" name="TextBox 64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54" name="Группа 65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9404" name="Овал 66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5" name="TextBox 67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06" name="Овал 68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7" name="TextBox 69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08" name="Овал 70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9" name="TextBox 71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0" name="Овал 72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1" name="TextBox 73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2" name="Овал 74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3" name="TextBox 75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414" name="TextBox 76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55" name="Группа 77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9415" name="Овал 78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6" name="TextBox 79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7" name="Овал 80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8" name="TextBox 81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9" name="Овал 82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0" name="TextBox 83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21" name="Овал 84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2" name="TextBox 85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23" name="Овал 86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4" name="TextBox 87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25" name="Овал 88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6" name="TextBox 89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2097156" name="Рисунок 9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>
          <a:xfrm>
            <a:off x="10226766" y="347864"/>
            <a:ext cx="1667648" cy="4579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746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38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747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48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749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0" name="TextBox 8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51" name="Овал 9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2" name="TextBox 10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53" name="Овал 11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4" name="TextBox 12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55" name="TextBox 13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39" name="Группа 14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756" name="Овал 15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7" name="TextBox 16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58" name="Овал 17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9" name="TextBox 18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0" name="Овал 19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1" name="TextBox 20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2" name="Овал 21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3" name="TextBox 22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4" name="Овал 23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5" name="TextBox 24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6" name="Овал 25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7" name="TextBox 26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8" name="Овал 27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9" name="TextBox 28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0" name="Овал 29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1" name="TextBox 30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2" name="Овал 31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3" name="TextBox 32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74" name="TextBox 33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4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775" name="Овал 35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6" name="TextBox 36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7" name="Овал 37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8" name="TextBox 38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9" name="Овал 39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0" name="TextBox 40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1" name="Овал 41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2" name="TextBox 42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3" name="Овал 43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4" name="TextBox 44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5" name="Овал 45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6" name="TextBox 46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7" name="Овал 47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8" name="TextBox 48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9" name="Овал 49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0" name="TextBox 50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1" name="Овал 51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2" name="TextBox 52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3" name="Овал 53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4" name="TextBox 54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5" name="Овал 55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6" name="TextBox 56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7" name="Овал 57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8" name="TextBox 58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99" name="TextBox 59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41" name="Группа 60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800" name="Овал 61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1" name="TextBox 62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2" name="Овал 63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3" name="TextBox 64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4" name="Овал 65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5" name="TextBox 66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6" name="Овал 67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7" name="TextBox 68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8" name="Овал 69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9" name="TextBox 70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810" name="TextBox 71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42" name="Группа 72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811" name="Овал 73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2" name="TextBox 74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3" name="Овал 75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4" name="TextBox 76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5" name="Овал 77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6" name="TextBox 78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7" name="Овал 79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8" name="TextBox 80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9" name="Овал 81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20" name="TextBox 82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21" name="Овал 83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22" name="TextBox 84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2097154" name="Рисунок 85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>
          <a:xfrm>
            <a:off x="10226766" y="347864"/>
            <a:ext cx="1667648" cy="457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4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145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29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9146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47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9148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49" name="TextBox 7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0" name="Овал 8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1" name="TextBox 9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2" name="Овал 10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3" name="TextBox 11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154" name="TextBox 12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30" name="Группа 13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9155" name="Овал 14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6" name="TextBox 15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7" name="Овал 16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8" name="TextBox 17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9" name="Овал 18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0" name="TextBox 19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1" name="Овал 20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2" name="TextBox 21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3" name="Овал 22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4" name="TextBox 23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5" name="Овал 24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6" name="TextBox 25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7" name="Овал 26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8" name="TextBox 27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9" name="Овал 28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0" name="TextBox 29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71" name="Овал 30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2" name="TextBox 31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173" name="TextBox 32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31" name="Группа 33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9174" name="Овал 34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5" name="TextBox 35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76" name="Овал 36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7" name="TextBox 37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78" name="Овал 38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9" name="TextBox 39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0" name="Овал 40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1" name="TextBox 41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2" name="Овал 42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3" name="TextBox 43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4" name="Овал 44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5" name="TextBox 45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6" name="Овал 46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7" name="TextBox 47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8" name="Овал 48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9" name="TextBox 49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0" name="Овал 50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1" name="TextBox 51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2" name="Овал 52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3" name="TextBox 53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4" name="Овал 54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5" name="TextBox 55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6" name="Овал 56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7" name="TextBox 57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198" name="TextBox 58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32" name="Группа 59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9199" name="Овал 60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0" name="TextBox 61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1" name="Овал 62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2" name="TextBox 63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3" name="Овал 64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4" name="TextBox 65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5" name="Овал 66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6" name="TextBox 67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7" name="Овал 68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8" name="TextBox 69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209" name="TextBox 70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33" name="Группа 71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9210" name="Овал 72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1" name="TextBox 73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2" name="Овал 74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3" name="TextBox 75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4" name="Овал 76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5" name="TextBox 77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6" name="Овал 78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7" name="TextBox 79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8" name="Овал 80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9" name="TextBox 81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20" name="Овал 82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21" name="TextBox 83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6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8877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67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878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79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880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1" name="TextBox 8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82" name="Овал 9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3" name="TextBox 10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84" name="Овал 11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5" name="TextBox 12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886" name="TextBox 13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68" name="Группа 14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887" name="Овал 15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8" name="TextBox 16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89" name="Овал 17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0" name="TextBox 18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1" name="Овал 19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2" name="TextBox 20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3" name="Овал 21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4" name="TextBox 22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5" name="Овал 23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6" name="TextBox 24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7" name="Овал 25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8" name="TextBox 26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9" name="Овал 27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0" name="TextBox 28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01" name="Овал 29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2" name="TextBox 30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03" name="Овал 31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4" name="TextBox 32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905" name="TextBox 33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69" name="Группа 34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906" name="Овал 35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7" name="TextBox 36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08" name="Овал 37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9" name="TextBox 38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0" name="Овал 39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1" name="TextBox 40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2" name="Овал 41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3" name="TextBox 42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4" name="Овал 43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5" name="TextBox 44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6" name="Овал 45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7" name="TextBox 46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8" name="Овал 47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9" name="TextBox 48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0" name="Овал 49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1" name="TextBox 50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2" name="Овал 51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3" name="TextBox 52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4" name="Овал 53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5" name="TextBox 54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6" name="Овал 55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7" name="TextBox 56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8" name="Овал 57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9" name="TextBox 58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930" name="TextBox 59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70" name="Группа 60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931" name="Овал 61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2" name="TextBox 62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3" name="Овал 63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4" name="TextBox 64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5" name="Овал 65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6" name="TextBox 66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7" name="Овал 67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8" name="TextBox 68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9" name="Овал 69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0" name="TextBox 70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941" name="TextBox 71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1" name="Группа 72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942" name="Овал 73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3" name="TextBox 74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44" name="Овал 75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5" name="TextBox 76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46" name="Овал 77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7" name="TextBox 78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48" name="Овал 79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9" name="TextBox 80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50" name="Овал 81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51" name="TextBox 82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52" name="Овал 83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53" name="TextBox 84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2097155" name="Рисунок 85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>
          <a:xfrm>
            <a:off x="10226766" y="347864"/>
            <a:ext cx="1667648" cy="457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Заголовок 2"/>
          <p:cNvSpPr>
            <a:spLocks noGrp="1"/>
          </p:cNvSpPr>
          <p:nvPr>
            <p:ph type="title"/>
          </p:nvPr>
        </p:nvSpPr>
        <p:spPr>
          <a:xfrm>
            <a:off x="914725" y="2609812"/>
            <a:ext cx="6562400" cy="879750"/>
          </a:xfrm>
        </p:spPr>
        <p:txBody>
          <a:bodyPr/>
          <a:lstStyle/>
          <a:p>
            <a:r>
              <a:rPr lang="ru-RU" dirty="0"/>
              <a:t>РОЗНИЧНАЯ И ОПТОВАЯ ТОРГОВЛЯ</a:t>
            </a:r>
          </a:p>
        </p:txBody>
      </p:sp>
      <p:sp>
        <p:nvSpPr>
          <p:cNvPr id="1048662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17.05.2024</a:t>
            </a:r>
            <a:endParaRPr lang="ru-RU" dirty="0"/>
          </a:p>
        </p:txBody>
      </p:sp>
      <p:sp>
        <p:nvSpPr>
          <p:cNvPr id="1048663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г. Севастополь</a:t>
            </a:r>
          </a:p>
        </p:txBody>
      </p:sp>
      <p:sp>
        <p:nvSpPr>
          <p:cNvPr id="1048664" name="Подзаголовок 1"/>
          <p:cNvSpPr txBox="1"/>
          <p:nvPr/>
        </p:nvSpPr>
        <p:spPr>
          <a:xfrm>
            <a:off x="914400" y="3361244"/>
            <a:ext cx="6611568" cy="3651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dirty="0"/>
              <a:t>за </a:t>
            </a:r>
            <a:r>
              <a:rPr lang="ru-RU" dirty="0" smtClean="0"/>
              <a:t>январь – март 2024 </a:t>
            </a:r>
            <a:r>
              <a:rPr lang="ru-RU" dirty="0"/>
              <a:t>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5">
            <a:extLst>
              <a:ext uri="{FF2B5EF4-FFF2-40B4-BE49-F238E27FC236}">
                <a16:creationId xmlns="" xmlns:a16="http://schemas.microsoft.com/office/drawing/2014/main" id="{E07BB28D-85BF-25C8-81DD-FA1E9F9A65AF}"/>
              </a:ext>
            </a:extLst>
          </p:cNvPr>
          <p:cNvSpPr/>
          <p:nvPr/>
        </p:nvSpPr>
        <p:spPr>
          <a:xfrm>
            <a:off x="856800" y="2312988"/>
            <a:ext cx="2376000" cy="2490506"/>
          </a:xfrm>
          <a:prstGeom prst="roundRect">
            <a:avLst>
              <a:gd name="adj" fmla="val 409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65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ДИНАМИКА ОБОРОТА ОПТОВОЙ ТОРГОВЛИ</a:t>
            </a:r>
          </a:p>
        </p:txBody>
      </p:sp>
      <p:sp>
        <p:nvSpPr>
          <p:cNvPr id="1049066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к</a:t>
            </a:r>
            <a:r>
              <a:rPr lang="en-US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соответствующему месяцу предыдущего года</a:t>
            </a:r>
          </a:p>
        </p:txBody>
      </p:sp>
      <p:grpSp>
        <p:nvGrpSpPr>
          <p:cNvPr id="110" name="Группа 1"/>
          <p:cNvGrpSpPr/>
          <p:nvPr/>
        </p:nvGrpSpPr>
        <p:grpSpPr>
          <a:xfrm>
            <a:off x="982800" y="2960507"/>
            <a:ext cx="3238076" cy="1712940"/>
            <a:chOff x="805460" y="2664099"/>
            <a:chExt cx="3238076" cy="1712940"/>
          </a:xfrm>
        </p:grpSpPr>
        <p:sp>
          <p:nvSpPr>
            <p:cNvPr id="1049068" name="Прямоугольник 27"/>
            <p:cNvSpPr/>
            <p:nvPr/>
          </p:nvSpPr>
          <p:spPr>
            <a:xfrm>
              <a:off x="805460" y="3530108"/>
              <a:ext cx="32380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оптовой </a:t>
              </a:r>
              <a:b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торговли</a:t>
              </a:r>
            </a:p>
          </p:txBody>
        </p:sp>
        <p:sp>
          <p:nvSpPr>
            <p:cNvPr id="1049069" name="Прямоугольник 28"/>
            <p:cNvSpPr/>
            <p:nvPr/>
          </p:nvSpPr>
          <p:spPr>
            <a:xfrm>
              <a:off x="805460" y="2664099"/>
              <a:ext cx="32380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всех видов </a:t>
              </a: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деятельности</a:t>
              </a:r>
              <a:endPara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70" name="Прямоугольник 29"/>
            <p:cNvSpPr/>
            <p:nvPr/>
          </p:nvSpPr>
          <p:spPr>
            <a:xfrm>
              <a:off x="805460" y="3035136"/>
              <a:ext cx="27288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46AA98"/>
                  </a:solidFill>
                  <a:latin typeface="+mj-lt"/>
                  <a:cs typeface="Arial" panose="020B0604020202020204" pitchFamily="34" charset="0"/>
                </a:rPr>
                <a:t>124.5</a:t>
              </a:r>
              <a:endParaRPr lang="ru-RU" sz="2400" b="1" dirty="0">
                <a:solidFill>
                  <a:srgbClr val="46AA98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049071" name="Прямоугольник 30"/>
            <p:cNvSpPr/>
            <p:nvPr/>
          </p:nvSpPr>
          <p:spPr>
            <a:xfrm>
              <a:off x="805460" y="3915374"/>
              <a:ext cx="17260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46AA98"/>
                  </a:solidFill>
                  <a:latin typeface="+mj-lt"/>
                  <a:cs typeface="Arial" panose="020B0604020202020204" pitchFamily="34" charset="0"/>
                </a:rPr>
                <a:t>120.0</a:t>
              </a:r>
              <a:endParaRPr lang="ru-RU" sz="2400" b="1" dirty="0">
                <a:solidFill>
                  <a:srgbClr val="46AA98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906446" y="5986992"/>
            <a:ext cx="6168628" cy="166712"/>
            <a:chOff x="3903436" y="5436556"/>
            <a:chExt cx="6168628" cy="166712"/>
          </a:xfrm>
        </p:grpSpPr>
        <p:sp>
          <p:nvSpPr>
            <p:cNvPr id="1049072" name="object 29"/>
            <p:cNvSpPr txBox="1"/>
            <p:nvPr/>
          </p:nvSpPr>
          <p:spPr>
            <a:xfrm>
              <a:off x="4198966" y="5436556"/>
              <a:ext cx="281604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cs typeface="Arial" panose="020B0604020202020204" pitchFamily="34" charset="0"/>
                </a:rPr>
                <a:t>Организации всех видов деятельности</a:t>
              </a:r>
            </a:p>
          </p:txBody>
        </p:sp>
        <p:sp>
          <p:nvSpPr>
            <p:cNvPr id="1049073" name="object 42"/>
            <p:cNvSpPr/>
            <p:nvPr/>
          </p:nvSpPr>
          <p:spPr>
            <a:xfrm>
              <a:off x="3903436" y="5528335"/>
              <a:ext cx="241300" cy="0"/>
            </a:xfrm>
            <a:custGeom>
              <a:avLst/>
              <a:gdLst/>
              <a:ahLst/>
              <a:cxnLst/>
              <a:rect l="l" t="t" r="r" b="b"/>
              <a:pathLst>
                <a:path w="241300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25400">
              <a:solidFill>
                <a:srgbClr val="3631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074" name="object 29"/>
            <p:cNvSpPr txBox="1"/>
            <p:nvPr/>
          </p:nvSpPr>
          <p:spPr>
            <a:xfrm>
              <a:off x="7256024" y="5436556"/>
              <a:ext cx="281604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cs typeface="Arial" panose="020B0604020202020204" pitchFamily="34" charset="0"/>
                </a:rPr>
                <a:t>Организации оптовой торговли</a:t>
              </a:r>
            </a:p>
          </p:txBody>
        </p:sp>
        <p:sp>
          <p:nvSpPr>
            <p:cNvPr id="1049075" name="object 42"/>
            <p:cNvSpPr/>
            <p:nvPr/>
          </p:nvSpPr>
          <p:spPr>
            <a:xfrm>
              <a:off x="6960494" y="5528335"/>
              <a:ext cx="241300" cy="0"/>
            </a:xfrm>
            <a:custGeom>
              <a:avLst/>
              <a:gdLst/>
              <a:ahLst/>
              <a:cxnLst/>
              <a:rect l="l" t="t" r="r" b="b"/>
              <a:pathLst>
                <a:path w="241300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25400">
              <a:solidFill>
                <a:srgbClr val="7DB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41F0708-2AB6-C869-566F-4BA799D12F30}"/>
              </a:ext>
            </a:extLst>
          </p:cNvPr>
          <p:cNvSpPr/>
          <p:nvPr/>
        </p:nvSpPr>
        <p:spPr>
          <a:xfrm>
            <a:off x="982800" y="2409210"/>
            <a:ext cx="32347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март 2024 г.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 марту 2023 г.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440430" y="1314940"/>
            <a:ext cx="8299463" cy="4112272"/>
            <a:chOff x="3779672" y="1314940"/>
            <a:chExt cx="7972525" cy="4112272"/>
          </a:xfrm>
        </p:grpSpPr>
        <p:graphicFrame>
          <p:nvGraphicFramePr>
            <p:cNvPr id="35" name="Диаграмма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05336671"/>
                </p:ext>
              </p:extLst>
            </p:nvPr>
          </p:nvGraphicFramePr>
          <p:xfrm>
            <a:off x="3779672" y="1314940"/>
            <a:ext cx="7972525" cy="40408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48" name="Прямая соединительная линия 47">
              <a:extLst>
                <a:ext uri="{FF2B5EF4-FFF2-40B4-BE49-F238E27FC236}">
                  <a16:creationId xmlns="" xmlns:a16="http://schemas.microsoft.com/office/drawing/2014/main" id="{9F94187B-ED5D-8F38-5A21-3EF6A53EC79D}"/>
                </a:ext>
              </a:extLst>
            </p:cNvPr>
            <p:cNvCxnSpPr>
              <a:cxnSpLocks/>
            </p:cNvCxnSpPr>
            <p:nvPr/>
          </p:nvCxnSpPr>
          <p:spPr>
            <a:xfrm>
              <a:off x="9872536" y="4597200"/>
              <a:ext cx="0" cy="756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="" xmlns:a16="http://schemas.microsoft.com/office/drawing/2014/main" id="{9F94187B-ED5D-8F38-5A21-3EF6A53EC79D}"/>
                </a:ext>
              </a:extLst>
            </p:cNvPr>
            <p:cNvCxnSpPr>
              <a:cxnSpLocks/>
            </p:cNvCxnSpPr>
            <p:nvPr/>
          </p:nvCxnSpPr>
          <p:spPr>
            <a:xfrm>
              <a:off x="3920393" y="4598616"/>
              <a:ext cx="0" cy="756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>
              <a:extLst>
                <a:ext uri="{FF2B5EF4-FFF2-40B4-BE49-F238E27FC236}">
                  <a16:creationId xmlns="" xmlns:a16="http://schemas.microsoft.com/office/drawing/2014/main" id="{9F94187B-ED5D-8F38-5A21-3EF6A53EC79D}"/>
                </a:ext>
              </a:extLst>
            </p:cNvPr>
            <p:cNvCxnSpPr>
              <a:cxnSpLocks/>
            </p:cNvCxnSpPr>
            <p:nvPr/>
          </p:nvCxnSpPr>
          <p:spPr>
            <a:xfrm>
              <a:off x="11630662" y="4597200"/>
              <a:ext cx="0" cy="756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>
              <a:extLst>
                <a:ext uri="{FF2B5EF4-FFF2-40B4-BE49-F238E27FC236}">
                  <a16:creationId xmlns="" xmlns:a16="http://schemas.microsoft.com/office/drawing/2014/main" id="{9D3C8341-7B41-840D-C0B3-2C8B699E0228}"/>
                </a:ext>
              </a:extLst>
            </p:cNvPr>
            <p:cNvGrpSpPr/>
            <p:nvPr/>
          </p:nvGrpSpPr>
          <p:grpSpPr>
            <a:xfrm>
              <a:off x="6200550" y="5229718"/>
              <a:ext cx="5545800" cy="197494"/>
              <a:chOff x="6856170" y="4467869"/>
              <a:chExt cx="5545800" cy="197494"/>
            </a:xfrm>
          </p:grpSpPr>
          <p:sp>
            <p:nvSpPr>
              <p:cNvPr id="52" name="object 29">
                <a:extLst>
                  <a:ext uri="{FF2B5EF4-FFF2-40B4-BE49-F238E27FC236}">
                    <a16:creationId xmlns="" xmlns:a16="http://schemas.microsoft.com/office/drawing/2014/main" id="{2368C5D6-F8B2-F9C5-0B65-6704C600C09C}"/>
                  </a:ext>
                </a:extLst>
              </p:cNvPr>
              <p:cNvSpPr txBox="1"/>
              <p:nvPr/>
            </p:nvSpPr>
            <p:spPr>
              <a:xfrm>
                <a:off x="6856170" y="4467869"/>
                <a:ext cx="2005966" cy="19749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202</a:t>
                </a:r>
                <a:r>
                  <a:rPr lang="ru-RU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3</a:t>
                </a:r>
                <a:endParaRPr lang="ru-RU" sz="1200" dirty="0"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3" name="object 29">
                <a:extLst>
                  <a:ext uri="{FF2B5EF4-FFF2-40B4-BE49-F238E27FC236}">
                    <a16:creationId xmlns="" xmlns:a16="http://schemas.microsoft.com/office/drawing/2014/main" id="{50A26379-BFCC-50D3-125F-9C5AB1DD37D8}"/>
                  </a:ext>
                </a:extLst>
              </p:cNvPr>
              <p:cNvSpPr txBox="1"/>
              <p:nvPr/>
            </p:nvSpPr>
            <p:spPr>
              <a:xfrm>
                <a:off x="10396004" y="4467873"/>
                <a:ext cx="2005966" cy="19749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202</a:t>
                </a:r>
                <a:r>
                  <a:rPr lang="ru-RU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4</a:t>
                </a:r>
                <a:endParaRPr lang="ru-RU" sz="1200" dirty="0"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68696" y="5878011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56800" y="2383375"/>
            <a:ext cx="2952000" cy="2639650"/>
          </a:xfrm>
          <a:prstGeom prst="roundRect">
            <a:avLst>
              <a:gd name="adj" fmla="val 359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83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ОБОРОТ ОПТОВОЙ ТОРГОВЛИ ПО ПОЛНОМУ КРУГУ </a:t>
            </a:r>
            <a:br>
              <a:rPr lang="ru-RU" sz="2400" dirty="0"/>
            </a:br>
            <a:r>
              <a:rPr lang="ru-RU" sz="2400" dirty="0"/>
              <a:t>ПО ЮЖНОМУ ФЕДЕРАЛЬНОМУ ОКРУГУ</a:t>
            </a:r>
            <a:endParaRPr lang="ru-RU" dirty="0"/>
          </a:p>
        </p:txBody>
      </p:sp>
      <p:sp>
        <p:nvSpPr>
          <p:cNvPr id="1049084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2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452050"/>
              </p:ext>
            </p:extLst>
          </p:nvPr>
        </p:nvGraphicFramePr>
        <p:xfrm>
          <a:off x="5770604" y="1805034"/>
          <a:ext cx="6213648" cy="42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9094" name="TextBox 46"/>
          <p:cNvSpPr txBox="1"/>
          <p:nvPr/>
        </p:nvSpPr>
        <p:spPr>
          <a:xfrm>
            <a:off x="982800" y="3005252"/>
            <a:ext cx="364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</a:t>
            </a:r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Федерация</a:t>
            </a:r>
          </a:p>
        </p:txBody>
      </p:sp>
      <p:sp>
        <p:nvSpPr>
          <p:cNvPr id="1049096" name="TextBox 48"/>
          <p:cNvSpPr txBox="1"/>
          <p:nvPr/>
        </p:nvSpPr>
        <p:spPr>
          <a:xfrm>
            <a:off x="982800" y="3630431"/>
            <a:ext cx="2926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Южный федеральный округ</a:t>
            </a:r>
          </a:p>
        </p:txBody>
      </p:sp>
      <p:sp>
        <p:nvSpPr>
          <p:cNvPr id="1049098" name="TextBox 50"/>
          <p:cNvSpPr txBox="1"/>
          <p:nvPr/>
        </p:nvSpPr>
        <p:spPr>
          <a:xfrm>
            <a:off x="982800" y="2504571"/>
            <a:ext cx="397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Индекс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физического объема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январю – марту 2023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9099" name="TextBox 51"/>
          <p:cNvSpPr txBox="1"/>
          <p:nvPr/>
        </p:nvSpPr>
        <p:spPr>
          <a:xfrm>
            <a:off x="982800" y="4281773"/>
            <a:ext cx="2926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Севастополь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73376" y="5250077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892106" y="2091595"/>
            <a:ext cx="2061619" cy="3663668"/>
            <a:chOff x="5473778" y="2091595"/>
            <a:chExt cx="2061619" cy="3663668"/>
          </a:xfrm>
        </p:grpSpPr>
        <p:grpSp>
          <p:nvGrpSpPr>
            <p:cNvPr id="32" name="Группа 10"/>
            <p:cNvGrpSpPr/>
            <p:nvPr/>
          </p:nvGrpSpPr>
          <p:grpSpPr>
            <a:xfrm>
              <a:off x="5473778" y="2091595"/>
              <a:ext cx="2060993" cy="3663668"/>
              <a:chOff x="909281" y="2048515"/>
              <a:chExt cx="1729470" cy="3862286"/>
            </a:xfrm>
          </p:grpSpPr>
          <p:sp>
            <p:nvSpPr>
              <p:cNvPr id="34" name="object 25"/>
              <p:cNvSpPr txBox="1"/>
              <p:nvPr/>
            </p:nvSpPr>
            <p:spPr>
              <a:xfrm>
                <a:off x="1245174" y="4160638"/>
                <a:ext cx="1392745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Адыгея</a:t>
                </a:r>
              </a:p>
            </p:txBody>
          </p:sp>
          <p:sp>
            <p:nvSpPr>
              <p:cNvPr id="35" name="object 27"/>
              <p:cNvSpPr txBox="1"/>
              <p:nvPr/>
            </p:nvSpPr>
            <p:spPr>
              <a:xfrm>
                <a:off x="1086802" y="5734374"/>
                <a:ext cx="1551918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Калмыкия</a:t>
                </a:r>
              </a:p>
            </p:txBody>
          </p:sp>
          <p:sp>
            <p:nvSpPr>
              <p:cNvPr id="36" name="object 29"/>
              <p:cNvSpPr txBox="1"/>
              <p:nvPr/>
            </p:nvSpPr>
            <p:spPr>
              <a:xfrm>
                <a:off x="909281" y="4678469"/>
                <a:ext cx="1728964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Астраханская область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" name="object 31"/>
              <p:cNvSpPr txBox="1"/>
              <p:nvPr/>
            </p:nvSpPr>
            <p:spPr>
              <a:xfrm>
                <a:off x="1257876" y="2048515"/>
                <a:ext cx="1380875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Краснодарский край</a:t>
                </a:r>
              </a:p>
            </p:txBody>
          </p:sp>
          <p:sp>
            <p:nvSpPr>
              <p:cNvPr id="38" name="object 33"/>
              <p:cNvSpPr txBox="1"/>
              <p:nvPr/>
            </p:nvSpPr>
            <p:spPr>
              <a:xfrm>
                <a:off x="1082009" y="3654587"/>
                <a:ext cx="1556672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Крым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object 39"/>
              <p:cNvSpPr txBox="1"/>
              <p:nvPr/>
            </p:nvSpPr>
            <p:spPr>
              <a:xfrm>
                <a:off x="1575180" y="5217809"/>
                <a:ext cx="1063237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г. Севастополь</a:t>
                </a:r>
              </a:p>
            </p:txBody>
          </p:sp>
          <p:sp>
            <p:nvSpPr>
              <p:cNvPr id="40" name="object 35"/>
              <p:cNvSpPr txBox="1"/>
              <p:nvPr/>
            </p:nvSpPr>
            <p:spPr>
              <a:xfrm>
                <a:off x="1082602" y="3118179"/>
                <a:ext cx="1551681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 err="1">
                    <a:solidFill>
                      <a:srgbClr val="838383"/>
                    </a:solidFill>
                    <a:cs typeface="Arial" panose="020B0604020202020204" pitchFamily="34" charset="0"/>
                  </a:rPr>
                  <a:t>Волгоградская</a:t>
                </a: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о</a:t>
                </a:r>
                <a:r>
                  <a:rPr sz="1000" dirty="0" err="1">
                    <a:solidFill>
                      <a:srgbClr val="838383"/>
                    </a:solidFill>
                    <a:cs typeface="Arial" panose="020B0604020202020204" pitchFamily="34" charset="0"/>
                  </a:rPr>
                  <a:t>бласть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object 37"/>
            <p:cNvSpPr txBox="1"/>
            <p:nvPr/>
          </p:nvSpPr>
          <p:spPr>
            <a:xfrm>
              <a:off x="6143622" y="2591879"/>
              <a:ext cx="139177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sz="1000" dirty="0">
                  <a:solidFill>
                    <a:srgbClr val="838383"/>
                  </a:solidFill>
                  <a:cs typeface="Arial" panose="020B0604020202020204" pitchFamily="34" charset="0"/>
                </a:rPr>
                <a:t>Ростовская область</a:t>
              </a:r>
            </a:p>
          </p:txBody>
        </p:sp>
      </p:grp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97456" y="5893087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22648" y="5264620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94996" y="1615509"/>
            <a:ext cx="10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м</a:t>
            </a:r>
            <a:r>
              <a:rPr lang="ru-RU" sz="1200" dirty="0" smtClean="0"/>
              <a:t>лрд рублей</a:t>
            </a:r>
            <a:endParaRPr lang="ru-RU" sz="1200" dirty="0"/>
          </a:p>
        </p:txBody>
      </p:sp>
      <p:sp>
        <p:nvSpPr>
          <p:cNvPr id="41" name="TextBox 47"/>
          <p:cNvSpPr txBox="1"/>
          <p:nvPr/>
        </p:nvSpPr>
        <p:spPr>
          <a:xfrm>
            <a:off x="982800" y="3190386"/>
            <a:ext cx="1913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46A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111.7%</a:t>
            </a:r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9"/>
          <p:cNvSpPr txBox="1"/>
          <p:nvPr/>
        </p:nvSpPr>
        <p:spPr>
          <a:xfrm>
            <a:off x="982800" y="3839388"/>
            <a:ext cx="178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46A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114.1%</a:t>
            </a:r>
            <a:r>
              <a:rPr lang="ru-RU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52"/>
          <p:cNvSpPr txBox="1"/>
          <p:nvPr/>
        </p:nvSpPr>
        <p:spPr>
          <a:xfrm>
            <a:off x="982800" y="4489767"/>
            <a:ext cx="178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46A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139.6%</a:t>
            </a:r>
            <a:r>
              <a:rPr lang="ru-RU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56800" y="2384425"/>
            <a:ext cx="2896546" cy="2605175"/>
          </a:xfrm>
          <a:prstGeom prst="roundRect">
            <a:avLst>
              <a:gd name="adj" fmla="val 3495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101" name="Заголовок 6"/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51683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СТРУКТУРА ОБОРОТА </a:t>
            </a:r>
            <a:r>
              <a:rPr lang="ru-RU" sz="2400" dirty="0"/>
              <a:t>ОПТОВОЙ ТОРГОВЛИ </a:t>
            </a:r>
            <a:br>
              <a:rPr lang="ru-RU" sz="2400" dirty="0"/>
            </a:br>
            <a:r>
              <a:rPr lang="ru-RU" sz="2400" dirty="0"/>
              <a:t>ПО ЮЖНОМУ ФЕДЕРАЛЬНОМУ ОКРУГУ*</a:t>
            </a:r>
            <a:endParaRPr lang="ru-RU" dirty="0"/>
          </a:p>
        </p:txBody>
      </p:sp>
      <p:grpSp>
        <p:nvGrpSpPr>
          <p:cNvPr id="119" name="Группа 2"/>
          <p:cNvGrpSpPr/>
          <p:nvPr/>
        </p:nvGrpSpPr>
        <p:grpSpPr>
          <a:xfrm>
            <a:off x="9612000" y="2474703"/>
            <a:ext cx="2855314" cy="478103"/>
            <a:chOff x="7297805" y="5296719"/>
            <a:chExt cx="2855314" cy="478103"/>
          </a:xfrm>
        </p:grpSpPr>
        <p:sp>
          <p:nvSpPr>
            <p:cNvPr id="1049119" name="object 38"/>
            <p:cNvSpPr txBox="1"/>
            <p:nvPr/>
          </p:nvSpPr>
          <p:spPr>
            <a:xfrm>
              <a:off x="7578605" y="5608110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Ростовская область</a:t>
              </a:r>
            </a:p>
          </p:txBody>
        </p:sp>
        <p:sp>
          <p:nvSpPr>
            <p:cNvPr id="1049120" name="Овал 25"/>
            <p:cNvSpPr/>
            <p:nvPr/>
          </p:nvSpPr>
          <p:spPr>
            <a:xfrm>
              <a:off x="7297805" y="5296719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42"/>
          <p:cNvGrpSpPr/>
          <p:nvPr/>
        </p:nvGrpSpPr>
        <p:grpSpPr>
          <a:xfrm>
            <a:off x="9610144" y="2483694"/>
            <a:ext cx="2858632" cy="471547"/>
            <a:chOff x="7288512" y="4930692"/>
            <a:chExt cx="2858632" cy="471547"/>
          </a:xfrm>
        </p:grpSpPr>
        <p:sp>
          <p:nvSpPr>
            <p:cNvPr id="1049121" name="object 38"/>
            <p:cNvSpPr txBox="1"/>
            <p:nvPr/>
          </p:nvSpPr>
          <p:spPr>
            <a:xfrm>
              <a:off x="7572630" y="4930692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Краснодарский край</a:t>
              </a:r>
            </a:p>
          </p:txBody>
        </p:sp>
        <p:sp>
          <p:nvSpPr>
            <p:cNvPr id="1049122" name="Овал 44"/>
            <p:cNvSpPr/>
            <p:nvPr/>
          </p:nvSpPr>
          <p:spPr>
            <a:xfrm>
              <a:off x="7288512" y="5226393"/>
              <a:ext cx="175846" cy="175846"/>
            </a:xfrm>
            <a:prstGeom prst="ellipse">
              <a:avLst/>
            </a:prstGeom>
            <a:solidFill>
              <a:srgbClr val="346F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45"/>
          <p:cNvGrpSpPr/>
          <p:nvPr/>
        </p:nvGrpSpPr>
        <p:grpSpPr>
          <a:xfrm>
            <a:off x="9612000" y="3081077"/>
            <a:ext cx="2856776" cy="178856"/>
            <a:chOff x="7290368" y="5237741"/>
            <a:chExt cx="2856776" cy="178856"/>
          </a:xfrm>
        </p:grpSpPr>
        <p:sp>
          <p:nvSpPr>
            <p:cNvPr id="1049123" name="object 38"/>
            <p:cNvSpPr txBox="1"/>
            <p:nvPr/>
          </p:nvSpPr>
          <p:spPr>
            <a:xfrm>
              <a:off x="7572630" y="5237741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Волгоградская область</a:t>
              </a:r>
            </a:p>
          </p:txBody>
        </p:sp>
        <p:sp>
          <p:nvSpPr>
            <p:cNvPr id="1049124" name="Овал 47"/>
            <p:cNvSpPr/>
            <p:nvPr/>
          </p:nvSpPr>
          <p:spPr>
            <a:xfrm>
              <a:off x="7290368" y="5240751"/>
              <a:ext cx="175846" cy="175846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48"/>
          <p:cNvGrpSpPr/>
          <p:nvPr/>
        </p:nvGrpSpPr>
        <p:grpSpPr>
          <a:xfrm>
            <a:off x="9610144" y="3587085"/>
            <a:ext cx="2858632" cy="175846"/>
            <a:chOff x="7288512" y="5199755"/>
            <a:chExt cx="2858632" cy="175846"/>
          </a:xfrm>
        </p:grpSpPr>
        <p:sp>
          <p:nvSpPr>
            <p:cNvPr id="1049125" name="object 38"/>
            <p:cNvSpPr txBox="1"/>
            <p:nvPr/>
          </p:nvSpPr>
          <p:spPr>
            <a:xfrm>
              <a:off x="7572630" y="5205470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 Крым</a:t>
              </a:r>
            </a:p>
          </p:txBody>
        </p:sp>
        <p:sp>
          <p:nvSpPr>
            <p:cNvPr id="1049126" name="Овал 50"/>
            <p:cNvSpPr/>
            <p:nvPr/>
          </p:nvSpPr>
          <p:spPr>
            <a:xfrm>
              <a:off x="7288512" y="5199755"/>
              <a:ext cx="175846" cy="175846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51"/>
          <p:cNvGrpSpPr/>
          <p:nvPr/>
        </p:nvGrpSpPr>
        <p:grpSpPr>
          <a:xfrm>
            <a:off x="9612000" y="3891777"/>
            <a:ext cx="2855314" cy="175846"/>
            <a:chOff x="7294198" y="5405762"/>
            <a:chExt cx="2855314" cy="175846"/>
          </a:xfrm>
        </p:grpSpPr>
        <p:sp>
          <p:nvSpPr>
            <p:cNvPr id="1049127" name="object 38"/>
            <p:cNvSpPr txBox="1"/>
            <p:nvPr/>
          </p:nvSpPr>
          <p:spPr>
            <a:xfrm>
              <a:off x="7574998" y="5410927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 Адыгея</a:t>
              </a:r>
            </a:p>
          </p:txBody>
        </p:sp>
        <p:sp>
          <p:nvSpPr>
            <p:cNvPr id="1049128" name="Овал 53"/>
            <p:cNvSpPr/>
            <p:nvPr/>
          </p:nvSpPr>
          <p:spPr>
            <a:xfrm>
              <a:off x="7294198" y="5405762"/>
              <a:ext cx="175846" cy="175846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54"/>
          <p:cNvGrpSpPr/>
          <p:nvPr/>
        </p:nvGrpSpPr>
        <p:grpSpPr>
          <a:xfrm>
            <a:off x="9612000" y="4191737"/>
            <a:ext cx="2855314" cy="180578"/>
            <a:chOff x="7297913" y="5352604"/>
            <a:chExt cx="2855314" cy="180578"/>
          </a:xfrm>
        </p:grpSpPr>
        <p:sp>
          <p:nvSpPr>
            <p:cNvPr id="1049129" name="object 38"/>
            <p:cNvSpPr txBox="1"/>
            <p:nvPr/>
          </p:nvSpPr>
          <p:spPr>
            <a:xfrm>
              <a:off x="7578713" y="5352604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Астраханская область</a:t>
              </a:r>
            </a:p>
          </p:txBody>
        </p:sp>
        <p:sp>
          <p:nvSpPr>
            <p:cNvPr id="1049130" name="Овал 56"/>
            <p:cNvSpPr/>
            <p:nvPr/>
          </p:nvSpPr>
          <p:spPr>
            <a:xfrm>
              <a:off x="7297913" y="5357336"/>
              <a:ext cx="175846" cy="175846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57"/>
          <p:cNvGrpSpPr/>
          <p:nvPr/>
        </p:nvGrpSpPr>
        <p:grpSpPr>
          <a:xfrm>
            <a:off x="9610036" y="4501161"/>
            <a:ext cx="2858632" cy="175846"/>
            <a:chOff x="7288512" y="5297756"/>
            <a:chExt cx="2858632" cy="175846"/>
          </a:xfrm>
        </p:grpSpPr>
        <p:sp>
          <p:nvSpPr>
            <p:cNvPr id="1049131" name="object 38"/>
            <p:cNvSpPr txBox="1"/>
            <p:nvPr/>
          </p:nvSpPr>
          <p:spPr>
            <a:xfrm>
              <a:off x="7572630" y="5303795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Севастополь</a:t>
              </a:r>
            </a:p>
          </p:txBody>
        </p:sp>
        <p:sp>
          <p:nvSpPr>
            <p:cNvPr id="1049132" name="Овал 59"/>
            <p:cNvSpPr/>
            <p:nvPr/>
          </p:nvSpPr>
          <p:spPr>
            <a:xfrm>
              <a:off x="7288512" y="5297756"/>
              <a:ext cx="175846" cy="175846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60"/>
          <p:cNvGrpSpPr/>
          <p:nvPr/>
        </p:nvGrpSpPr>
        <p:grpSpPr>
          <a:xfrm>
            <a:off x="9612000" y="4805853"/>
            <a:ext cx="2852954" cy="175846"/>
            <a:chOff x="7294190" y="5282783"/>
            <a:chExt cx="2852954" cy="175846"/>
          </a:xfrm>
        </p:grpSpPr>
        <p:sp>
          <p:nvSpPr>
            <p:cNvPr id="1049133" name="object 38"/>
            <p:cNvSpPr txBox="1"/>
            <p:nvPr/>
          </p:nvSpPr>
          <p:spPr>
            <a:xfrm>
              <a:off x="7572630" y="5290130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 Калмыкия</a:t>
              </a:r>
            </a:p>
          </p:txBody>
        </p:sp>
        <p:sp>
          <p:nvSpPr>
            <p:cNvPr id="1049134" name="Овал 62"/>
            <p:cNvSpPr/>
            <p:nvPr/>
          </p:nvSpPr>
          <p:spPr>
            <a:xfrm>
              <a:off x="7294190" y="5282783"/>
              <a:ext cx="175846" cy="175846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9135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dirty="0">
                <a:solidFill>
                  <a:srgbClr val="838383"/>
                </a:solidFill>
                <a:latin typeface="Arial"/>
                <a:cs typeface="Arial"/>
              </a:rPr>
              <a:t>*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индивидуальные предприниматели с основным видом деятельности</a:t>
            </a:r>
            <a:r>
              <a:rPr lang="en-US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«Оптовая торговля»</a:t>
            </a:r>
            <a:r>
              <a:rPr lang="ru-RU" sz="900" dirty="0">
                <a:solidFill>
                  <a:srgbClr val="838383"/>
                </a:solidFill>
                <a:latin typeface="Arial"/>
                <a:cs typeface="Arial"/>
              </a:rPr>
              <a:t>.</a:t>
            </a:r>
            <a:endParaRPr sz="900" dirty="0">
              <a:solidFill>
                <a:srgbClr val="838383"/>
              </a:solidFill>
              <a:latin typeface="Arial"/>
              <a:cs typeface="Arial"/>
            </a:endParaRPr>
          </a:p>
        </p:txBody>
      </p:sp>
      <p:sp>
        <p:nvSpPr>
          <p:cNvPr id="62" name="Овал 61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73376" y="5250077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82800" y="2593282"/>
            <a:ext cx="3081330" cy="2309658"/>
            <a:chOff x="836261" y="2181802"/>
            <a:chExt cx="3081330" cy="2309658"/>
          </a:xfrm>
        </p:grpSpPr>
        <p:sp>
          <p:nvSpPr>
            <p:cNvPr id="46" name="Прямоугольник 8"/>
            <p:cNvSpPr/>
            <p:nvPr/>
          </p:nvSpPr>
          <p:spPr>
            <a:xfrm>
              <a:off x="836261" y="2181802"/>
              <a:ext cx="30813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Оборот оптовой торговли</a:t>
              </a:r>
            </a:p>
          </p:txBody>
        </p:sp>
        <p:sp>
          <p:nvSpPr>
            <p:cNvPr id="47" name="Прямоугольник 40"/>
            <p:cNvSpPr/>
            <p:nvPr/>
          </p:nvSpPr>
          <p:spPr>
            <a:xfrm>
              <a:off x="836261" y="2756520"/>
              <a:ext cx="15036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4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10 125.7</a:t>
              </a:r>
              <a:endParaRPr lang="ru-RU" sz="2400" b="1" dirty="0">
                <a:solidFill>
                  <a:srgbClr val="363194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Прямоугольник 43"/>
            <p:cNvSpPr/>
            <p:nvPr/>
          </p:nvSpPr>
          <p:spPr>
            <a:xfrm>
              <a:off x="2120447" y="2905504"/>
              <a:ext cx="127471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</a:t>
              </a:r>
              <a:r>
                <a:rPr lang="ru-RU" sz="1200" b="1" dirty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рублей</a:t>
              </a:r>
            </a:p>
          </p:txBody>
        </p:sp>
        <p:sp>
          <p:nvSpPr>
            <p:cNvPr id="49" name="Прямоугольник 37"/>
            <p:cNvSpPr/>
            <p:nvPr/>
          </p:nvSpPr>
          <p:spPr>
            <a:xfrm>
              <a:off x="836261" y="3410775"/>
              <a:ext cx="10756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4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657.5</a:t>
              </a:r>
              <a:endParaRPr lang="ru-RU" sz="2400" b="1" dirty="0">
                <a:solidFill>
                  <a:srgbClr val="363194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0" name="Прямоугольник 42"/>
            <p:cNvSpPr/>
            <p:nvPr/>
          </p:nvSpPr>
          <p:spPr>
            <a:xfrm>
              <a:off x="1694602" y="3560180"/>
              <a:ext cx="206431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</a:t>
              </a:r>
              <a:r>
                <a:rPr lang="ru-RU" sz="1200" b="1" dirty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рублей</a:t>
              </a:r>
            </a:p>
          </p:txBody>
        </p:sp>
        <p:sp>
          <p:nvSpPr>
            <p:cNvPr id="51" name="Прямоугольник 20"/>
            <p:cNvSpPr/>
            <p:nvPr/>
          </p:nvSpPr>
          <p:spPr>
            <a:xfrm>
              <a:off x="836261" y="4029795"/>
              <a:ext cx="732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4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8.3</a:t>
              </a:r>
              <a:endParaRPr lang="ru-RU" sz="2400" b="1" dirty="0">
                <a:solidFill>
                  <a:srgbClr val="363194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2" name="Прямоугольник 23"/>
            <p:cNvSpPr/>
            <p:nvPr/>
          </p:nvSpPr>
          <p:spPr>
            <a:xfrm>
              <a:off x="1368792" y="4179885"/>
              <a:ext cx="206431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 </a:t>
              </a:r>
              <a:r>
                <a:rPr lang="ru-RU" sz="1200" b="1" dirty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рублей</a:t>
              </a:r>
            </a:p>
          </p:txBody>
        </p:sp>
      </p:grpSp>
      <p:sp>
        <p:nvSpPr>
          <p:cNvPr id="53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017190" y="2037199"/>
            <a:ext cx="5111089" cy="3224586"/>
            <a:chOff x="4715691" y="2037199"/>
            <a:chExt cx="5111089" cy="3224586"/>
          </a:xfrm>
        </p:grpSpPr>
        <p:graphicFrame>
          <p:nvGraphicFramePr>
            <p:cNvPr id="54" name="Диаграмма 53"/>
            <p:cNvGraphicFramePr/>
            <p:nvPr>
              <p:extLst>
                <p:ext uri="{D42A27DB-BD31-4B8C-83A1-F6EECF244321}">
                  <p14:modId xmlns:p14="http://schemas.microsoft.com/office/powerpoint/2010/main" val="2375088758"/>
                </p:ext>
              </p:extLst>
            </p:nvPr>
          </p:nvGraphicFramePr>
          <p:xfrm>
            <a:off x="8112114" y="2037199"/>
            <a:ext cx="1714666" cy="30994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194322" name="Диаграмма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3338295"/>
                </p:ext>
              </p:extLst>
            </p:nvPr>
          </p:nvGraphicFramePr>
          <p:xfrm>
            <a:off x="4715691" y="2052000"/>
            <a:ext cx="3883900" cy="32097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55" name="Прямая соединительная линия 54"/>
            <p:cNvCxnSpPr/>
            <p:nvPr/>
          </p:nvCxnSpPr>
          <p:spPr>
            <a:xfrm flipH="1" flipV="1">
              <a:off x="5706434" y="2614406"/>
              <a:ext cx="60995" cy="72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6494536" y="2349450"/>
              <a:ext cx="0" cy="108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6092552" y="2127142"/>
              <a:ext cx="2880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8965418" y="2124000"/>
              <a:ext cx="0" cy="468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6098501" y="2124000"/>
              <a:ext cx="0" cy="28542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9246442" y="4311807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578C7B"/>
                  </a:solidFill>
                </a:rPr>
                <a:t>4.7%</a:t>
              </a:r>
              <a:endParaRPr lang="ru-RU" sz="1000" b="1" dirty="0">
                <a:solidFill>
                  <a:srgbClr val="578C7B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246442" y="3522221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46AA98"/>
                  </a:solidFill>
                </a:rPr>
                <a:t>2.4%</a:t>
              </a:r>
              <a:endParaRPr lang="ru-RU" sz="1000" b="1" dirty="0">
                <a:solidFill>
                  <a:srgbClr val="46AA98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236503" y="3012581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A1DCBC"/>
                  </a:solidFill>
                </a:rPr>
                <a:t>1.5%</a:t>
              </a:r>
              <a:endParaRPr lang="ru-RU" sz="1000" b="1" dirty="0">
                <a:solidFill>
                  <a:srgbClr val="A1DCBC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230365" y="2659115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E36846"/>
                  </a:solidFill>
                </a:rPr>
                <a:t>1.3%</a:t>
              </a:r>
              <a:endParaRPr lang="ru-RU" sz="1000" b="1" dirty="0">
                <a:solidFill>
                  <a:srgbClr val="E36846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240304" y="2520005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FFA970"/>
                  </a:solidFill>
                </a:rPr>
                <a:t>0.2%</a:t>
              </a:r>
              <a:endParaRPr lang="ru-RU" sz="1000" b="1" dirty="0">
                <a:solidFill>
                  <a:srgbClr val="FFA970"/>
                </a:solidFill>
              </a:endParaRPr>
            </a:p>
          </p:txBody>
        </p:sp>
      </p:grpSp>
      <p:sp>
        <p:nvSpPr>
          <p:cNvPr id="67" name="TextBox 46"/>
          <p:cNvSpPr txBox="1"/>
          <p:nvPr/>
        </p:nvSpPr>
        <p:spPr>
          <a:xfrm>
            <a:off x="982800" y="3005252"/>
            <a:ext cx="364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</a:t>
            </a:r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Федерация</a:t>
            </a:r>
          </a:p>
        </p:txBody>
      </p:sp>
      <p:sp>
        <p:nvSpPr>
          <p:cNvPr id="69" name="TextBox 48"/>
          <p:cNvSpPr txBox="1"/>
          <p:nvPr/>
        </p:nvSpPr>
        <p:spPr>
          <a:xfrm>
            <a:off x="982800" y="3630431"/>
            <a:ext cx="2926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Южный федеральный округ</a:t>
            </a:r>
          </a:p>
        </p:txBody>
      </p:sp>
      <p:sp>
        <p:nvSpPr>
          <p:cNvPr id="70" name="TextBox 51"/>
          <p:cNvSpPr txBox="1"/>
          <p:nvPr/>
        </p:nvSpPr>
        <p:spPr>
          <a:xfrm>
            <a:off x="982800" y="4281773"/>
            <a:ext cx="2926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Севастополь</a:t>
            </a:r>
          </a:p>
        </p:txBody>
      </p:sp>
      <p:sp>
        <p:nvSpPr>
          <p:cNvPr id="4" name="Дуга 3"/>
          <p:cNvSpPr/>
          <p:nvPr/>
        </p:nvSpPr>
        <p:spPr>
          <a:xfrm rot="19237991">
            <a:off x="4281463" y="2383090"/>
            <a:ext cx="3008978" cy="2855682"/>
          </a:xfrm>
          <a:prstGeom prst="arc">
            <a:avLst>
              <a:gd name="adj1" fmla="val 16558107"/>
              <a:gd name="adj2" fmla="val 18600930"/>
            </a:avLst>
          </a:prstGeom>
          <a:noFill/>
          <a:ln w="19050">
            <a:solidFill>
              <a:srgbClr val="3631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6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18502"/>
              </p:ext>
            </p:extLst>
          </p:nvPr>
        </p:nvGraphicFramePr>
        <p:xfrm>
          <a:off x="3010491" y="1516188"/>
          <a:ext cx="71318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11"/>
                <a:gridCol w="6273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Структура оборота </a:t>
                      </a: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розничной торговли</a:t>
                      </a:r>
                      <a:endParaRPr lang="ru-RU" sz="800" b="0" baseline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mpd="sng">
                      <a:noFil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Динамика оборота розничной торговли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Продажа отдельных продовольственных товаров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розничной торговле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Продажа отдельных непродовольственных товаров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розничной торговле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Товарные запасы в розничной торговле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Оборот розничной торговли по полному кругу </a:t>
                      </a:r>
                      <a:b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по Южному федеральному округу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Оборот оптовой торговли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Динамика оборота оптовой торговли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Оборот оптовой торговли по полному кругу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Южному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федеральному округу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Структура оборота оптовой торговли по Южному Федеральному округу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682629"/>
              </p:ext>
            </p:extLst>
          </p:nvPr>
        </p:nvGraphicFramePr>
        <p:xfrm>
          <a:off x="4062944" y="2052000"/>
          <a:ext cx="43704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828" name="Заголовок 17"/>
          <p:cNvSpPr txBox="1"/>
          <p:nvPr/>
        </p:nvSpPr>
        <p:spPr>
          <a:xfrm>
            <a:off x="599661" y="397564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363194"/>
                </a:solidFill>
              </a:rPr>
              <a:t>СТРУКТУРА</a:t>
            </a:r>
            <a:r>
              <a:rPr lang="ru-RU" sz="2000" dirty="0" smtClean="0">
                <a:solidFill>
                  <a:srgbClr val="363194"/>
                </a:solidFill>
              </a:rPr>
              <a:t> </a:t>
            </a:r>
            <a:r>
              <a:rPr lang="ru-RU" dirty="0" smtClean="0">
                <a:solidFill>
                  <a:srgbClr val="363194"/>
                </a:solidFill>
              </a:rPr>
              <a:t>ОБОРОТА </a:t>
            </a:r>
            <a:r>
              <a:rPr lang="ru-RU" dirty="0">
                <a:solidFill>
                  <a:srgbClr val="363194"/>
                </a:solidFill>
              </a:rPr>
              <a:t>РОЗНИЧНОЙ ТОРГОВЛИ</a:t>
            </a:r>
          </a:p>
        </p:txBody>
      </p:sp>
      <p:sp>
        <p:nvSpPr>
          <p:cNvPr id="1048829" name="TextBox 7"/>
          <p:cNvSpPr txBox="1"/>
          <p:nvPr/>
        </p:nvSpPr>
        <p:spPr>
          <a:xfrm>
            <a:off x="5497395" y="1824468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46AA98"/>
                </a:solidFill>
              </a:rPr>
              <a:t>5.8</a:t>
            </a:r>
            <a:r>
              <a:rPr lang="en-US" sz="1400" b="1" dirty="0" smtClean="0">
                <a:solidFill>
                  <a:srgbClr val="46AA98"/>
                </a:solidFill>
              </a:rPr>
              <a:t>%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1048830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январь </a:t>
            </a:r>
            <a:r>
              <a:rPr lang="ru-RU" sz="1400" dirty="0" smtClean="0">
                <a:solidFill>
                  <a:schemeClr val="tx1"/>
                </a:solidFill>
              </a:rPr>
              <a:t>– март 2024 </a:t>
            </a:r>
            <a:r>
              <a:rPr lang="ru-RU" sz="1400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1048831" name="object 34"/>
          <p:cNvSpPr txBox="1"/>
          <p:nvPr/>
        </p:nvSpPr>
        <p:spPr>
          <a:xfrm>
            <a:off x="8846236" y="2725200"/>
            <a:ext cx="300655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</a:t>
            </a:r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относящиеся к субъектам </a:t>
            </a:r>
            <a: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</a:t>
            </a:r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 </a:t>
            </a:r>
          </a:p>
        </p:txBody>
      </p:sp>
      <p:sp>
        <p:nvSpPr>
          <p:cNvPr id="1048832" name="Овал 57"/>
          <p:cNvSpPr/>
          <p:nvPr/>
        </p:nvSpPr>
        <p:spPr>
          <a:xfrm>
            <a:off x="8568866" y="2717066"/>
            <a:ext cx="175846" cy="1758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833" name="object 36"/>
          <p:cNvSpPr txBox="1"/>
          <p:nvPr/>
        </p:nvSpPr>
        <p:spPr>
          <a:xfrm>
            <a:off x="8853744" y="3132000"/>
            <a:ext cx="25745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</a:t>
            </a:r>
          </a:p>
        </p:txBody>
      </p:sp>
      <p:sp>
        <p:nvSpPr>
          <p:cNvPr id="1048834" name="Овал 55"/>
          <p:cNvSpPr/>
          <p:nvPr/>
        </p:nvSpPr>
        <p:spPr>
          <a:xfrm>
            <a:off x="8569626" y="3125487"/>
            <a:ext cx="175846" cy="1758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835" name="object 38"/>
          <p:cNvSpPr txBox="1"/>
          <p:nvPr/>
        </p:nvSpPr>
        <p:spPr>
          <a:xfrm>
            <a:off x="8853744" y="3542400"/>
            <a:ext cx="25745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предприятия (включая микро)</a:t>
            </a:r>
          </a:p>
        </p:txBody>
      </p:sp>
      <p:sp>
        <p:nvSpPr>
          <p:cNvPr id="1048836" name="Овал 53"/>
          <p:cNvSpPr/>
          <p:nvPr/>
        </p:nvSpPr>
        <p:spPr>
          <a:xfrm>
            <a:off x="8569626" y="3533908"/>
            <a:ext cx="175846" cy="175846"/>
          </a:xfrm>
          <a:prstGeom prst="ellipse">
            <a:avLst/>
          </a:prstGeom>
          <a:solidFill>
            <a:srgbClr val="7DB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837" name="object 40"/>
          <p:cNvSpPr txBox="1"/>
          <p:nvPr/>
        </p:nvSpPr>
        <p:spPr>
          <a:xfrm>
            <a:off x="8853744" y="3949200"/>
            <a:ext cx="25745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Розничные рынки и ярмарки </a:t>
            </a:r>
          </a:p>
        </p:txBody>
      </p:sp>
      <p:sp>
        <p:nvSpPr>
          <p:cNvPr id="1048838" name="Овал 51"/>
          <p:cNvSpPr/>
          <p:nvPr/>
        </p:nvSpPr>
        <p:spPr>
          <a:xfrm>
            <a:off x="8569626" y="3942330"/>
            <a:ext cx="175846" cy="175846"/>
          </a:xfrm>
          <a:prstGeom prst="ellipse">
            <a:avLst/>
          </a:prstGeom>
          <a:solidFill>
            <a:srgbClr val="46A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856800" y="2247803"/>
            <a:ext cx="3214425" cy="2257839"/>
            <a:chOff x="1108007" y="2247803"/>
            <a:chExt cx="3214425" cy="2257839"/>
          </a:xfrm>
        </p:grpSpPr>
        <p:sp>
          <p:nvSpPr>
            <p:cNvPr id="41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1108007" y="2247803"/>
              <a:ext cx="2736000" cy="2257839"/>
            </a:xfrm>
            <a:prstGeom prst="roundRect">
              <a:avLst>
                <a:gd name="adj" fmla="val 3864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FE8FF"/>
                </a:solidFill>
              </a:endParaRPr>
            </a:p>
          </p:txBody>
        </p:sp>
        <p:sp>
          <p:nvSpPr>
            <p:cNvPr id="29" name="Прямоугольник 8"/>
            <p:cNvSpPr/>
            <p:nvPr/>
          </p:nvSpPr>
          <p:spPr>
            <a:xfrm>
              <a:off x="1234007" y="2344557"/>
              <a:ext cx="30813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Все товары</a:t>
              </a:r>
            </a:p>
          </p:txBody>
        </p:sp>
        <p:sp>
          <p:nvSpPr>
            <p:cNvPr id="30" name="Прямоугольник 9"/>
            <p:cNvSpPr/>
            <p:nvPr/>
          </p:nvSpPr>
          <p:spPr>
            <a:xfrm>
              <a:off x="1234007" y="3001426"/>
              <a:ext cx="30787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Пищевые </a:t>
              </a: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продукты,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включая </a:t>
              </a:r>
              <a: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/>
              </a:r>
              <a:b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</a:b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напитки и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табачные изделия</a:t>
              </a:r>
            </a:p>
          </p:txBody>
        </p:sp>
        <p:sp>
          <p:nvSpPr>
            <p:cNvPr id="33" name="Прямоугольник 25"/>
            <p:cNvSpPr/>
            <p:nvPr/>
          </p:nvSpPr>
          <p:spPr>
            <a:xfrm>
              <a:off x="1234007" y="3783655"/>
              <a:ext cx="308842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Непродовольственные </a:t>
              </a: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товары</a:t>
              </a:r>
              <a:endParaRPr lang="ru-RU" sz="1200" dirty="0">
                <a:solidFill>
                  <a:srgbClr val="282A2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Прямоугольник 40"/>
            <p:cNvSpPr/>
            <p:nvPr/>
          </p:nvSpPr>
          <p:spPr>
            <a:xfrm>
              <a:off x="1234007" y="2569383"/>
              <a:ext cx="16062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6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24 746.6</a:t>
              </a:r>
              <a:endParaRPr lang="ru-RU" sz="2600" b="1" dirty="0">
                <a:solidFill>
                  <a:srgbClr val="363194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Прямоугольник 43"/>
            <p:cNvSpPr/>
            <p:nvPr/>
          </p:nvSpPr>
          <p:spPr>
            <a:xfrm>
              <a:off x="2646788" y="2743257"/>
              <a:ext cx="12848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 рублей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1234007" y="3351917"/>
              <a:ext cx="2366396" cy="461665"/>
              <a:chOff x="782989" y="3166053"/>
              <a:chExt cx="2366396" cy="461665"/>
            </a:xfrm>
          </p:grpSpPr>
          <p:sp>
            <p:nvSpPr>
              <p:cNvPr id="37" name="Прямоугольник 37"/>
              <p:cNvSpPr/>
              <p:nvPr/>
            </p:nvSpPr>
            <p:spPr>
              <a:xfrm>
                <a:off x="782989" y="3166053"/>
                <a:ext cx="1503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400" b="1" dirty="0" smtClean="0">
                    <a:solidFill>
                      <a:srgbClr val="363194"/>
                    </a:solidFill>
                    <a:cs typeface="Arial" panose="020B0604020202020204" pitchFamily="34" charset="0"/>
                  </a:rPr>
                  <a:t>12 459.1</a:t>
                </a:r>
                <a:endParaRPr lang="ru-RU" sz="2400" b="1" dirty="0">
                  <a:solidFill>
                    <a:srgbClr val="363194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Прямоугольник 42"/>
              <p:cNvSpPr/>
              <p:nvPr/>
            </p:nvSpPr>
            <p:spPr>
              <a:xfrm>
                <a:off x="2053078" y="3306764"/>
                <a:ext cx="109630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1234007" y="3969750"/>
              <a:ext cx="2561658" cy="461665"/>
              <a:chOff x="792514" y="4049699"/>
              <a:chExt cx="2561658" cy="461665"/>
            </a:xfrm>
          </p:grpSpPr>
          <p:sp>
            <p:nvSpPr>
              <p:cNvPr id="39" name="Прямоугольник 36"/>
              <p:cNvSpPr/>
              <p:nvPr/>
            </p:nvSpPr>
            <p:spPr>
              <a:xfrm>
                <a:off x="792514" y="4049699"/>
                <a:ext cx="1503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400" b="1" dirty="0" smtClean="0">
                    <a:solidFill>
                      <a:srgbClr val="363194"/>
                    </a:solidFill>
                    <a:cs typeface="Arial" panose="020B0604020202020204" pitchFamily="34" charset="0"/>
                  </a:rPr>
                  <a:t>12 287.5</a:t>
                </a:r>
                <a:endParaRPr lang="ru-RU" sz="2400" b="1" dirty="0">
                  <a:solidFill>
                    <a:srgbClr val="363194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Прямоугольник 41"/>
              <p:cNvSpPr/>
              <p:nvPr/>
            </p:nvSpPr>
            <p:spPr>
              <a:xfrm>
                <a:off x="2061173" y="4201850"/>
                <a:ext cx="129299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</p:grp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3306990" y="5528554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27927" y="6330809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2565906" y="5623954"/>
            <a:ext cx="251020" cy="191107"/>
            <a:chOff x="820360" y="2305121"/>
            <a:chExt cx="251020" cy="191107"/>
          </a:xfrm>
        </p:grpSpPr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 rot="5400000">
            <a:off x="12549680" y="5968145"/>
            <a:ext cx="251020" cy="191107"/>
            <a:chOff x="820360" y="2305121"/>
            <a:chExt cx="251020" cy="191107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998000" y="5329237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0425485"/>
              </p:ext>
            </p:extLst>
          </p:nvPr>
        </p:nvGraphicFramePr>
        <p:xfrm>
          <a:off x="3312000" y="1692000"/>
          <a:ext cx="8337205" cy="373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856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2024 г.</a:t>
            </a:r>
            <a:r>
              <a:rPr lang="en-US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марту 2023 г.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DA5EBF11-38DE-7F17-F955-AB12766F0AA5}"/>
              </a:ext>
            </a:extLst>
          </p:cNvPr>
          <p:cNvSpPr txBox="1"/>
          <p:nvPr/>
        </p:nvSpPr>
        <p:spPr>
          <a:xfrm>
            <a:off x="4010812" y="1505235"/>
            <a:ext cx="287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</a:rPr>
              <a:t>%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189972" y="5907600"/>
            <a:ext cx="6182544" cy="175846"/>
            <a:chOff x="2214505" y="6480111"/>
            <a:chExt cx="6182544" cy="175846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576324" y="6485232"/>
              <a:ext cx="4820725" cy="168182"/>
              <a:chOff x="3501482" y="5137207"/>
              <a:chExt cx="4820725" cy="168182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501482" y="5137207"/>
                <a:ext cx="2325560" cy="166712"/>
                <a:chOff x="3501482" y="5157755"/>
                <a:chExt cx="2325560" cy="166712"/>
              </a:xfrm>
            </p:grpSpPr>
            <p:sp>
              <p:nvSpPr>
                <p:cNvPr id="51" name="object 29">
                  <a:extLst>
                    <a:ext uri="{FF2B5EF4-FFF2-40B4-BE49-F238E27FC236}">
                      <a16:creationId xmlns="" xmlns:a16="http://schemas.microsoft.com/office/drawing/2014/main" id="{C2FF519F-0965-C0CA-7AA5-3EC205A63C4A}"/>
                    </a:ext>
                  </a:extLst>
                </p:cNvPr>
                <p:cNvSpPr txBox="1"/>
                <p:nvPr/>
              </p:nvSpPr>
              <p:spPr>
                <a:xfrm>
                  <a:off x="3821076" y="5157755"/>
                  <a:ext cx="2005966" cy="166712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2700">
                    <a:spcBef>
                      <a:spcPts val="100"/>
                    </a:spcBef>
                  </a:pPr>
                  <a:r>
                    <a:rPr lang="ru-RU" sz="1000" dirty="0">
                      <a:cs typeface="Arial"/>
                    </a:rPr>
                    <a:t>Непродовольственные </a:t>
                  </a:r>
                  <a:r>
                    <a:rPr lang="ru-RU" sz="1000" dirty="0" smtClean="0">
                      <a:cs typeface="Arial"/>
                    </a:rPr>
                    <a:t>товары</a:t>
                  </a:r>
                  <a:endParaRPr lang="ru-RU" sz="1000" dirty="0">
                    <a:cs typeface="Arial"/>
                  </a:endParaRPr>
                </a:p>
              </p:txBody>
            </p:sp>
            <p:sp>
              <p:nvSpPr>
                <p:cNvPr id="52" name="object 42">
                  <a:extLst>
                    <a:ext uri="{FF2B5EF4-FFF2-40B4-BE49-F238E27FC236}">
                      <a16:creationId xmlns="" xmlns:a16="http://schemas.microsoft.com/office/drawing/2014/main" id="{FCD5C606-0CF4-4959-86DA-2615CCC916C0}"/>
                    </a:ext>
                  </a:extLst>
                </p:cNvPr>
                <p:cNvSpPr/>
                <p:nvPr/>
              </p:nvSpPr>
              <p:spPr>
                <a:xfrm>
                  <a:off x="3501482" y="5240243"/>
                  <a:ext cx="2413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00">
                      <a:moveTo>
                        <a:pt x="0" y="0"/>
                      </a:moveTo>
                      <a:lnTo>
                        <a:pt x="241300" y="0"/>
                      </a:lnTo>
                    </a:path>
                  </a:pathLst>
                </a:custGeom>
                <a:ln w="25400">
                  <a:solidFill>
                    <a:srgbClr val="8BC2FC"/>
                  </a:solidFill>
                </a:ln>
              </p:spPr>
              <p:txBody>
                <a:bodyPr wrap="square" lIns="0" tIns="0" rIns="0" bIns="0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/>
                </a:p>
              </p:txBody>
            </p: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5996647" y="5138677"/>
                <a:ext cx="2325560" cy="166712"/>
                <a:chOff x="4195548" y="5138682"/>
                <a:chExt cx="2325560" cy="166712"/>
              </a:xfrm>
            </p:grpSpPr>
            <p:sp>
              <p:nvSpPr>
                <p:cNvPr id="49" name="object 29">
                  <a:extLst>
                    <a:ext uri="{FF2B5EF4-FFF2-40B4-BE49-F238E27FC236}">
                      <a16:creationId xmlns="" xmlns:a16="http://schemas.microsoft.com/office/drawing/2014/main" id="{C2FF519F-0965-C0CA-7AA5-3EC205A63C4A}"/>
                    </a:ext>
                  </a:extLst>
                </p:cNvPr>
                <p:cNvSpPr txBox="1"/>
                <p:nvPr/>
              </p:nvSpPr>
              <p:spPr>
                <a:xfrm>
                  <a:off x="4515142" y="5138682"/>
                  <a:ext cx="2005966" cy="166712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2700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ru-RU" sz="1000" dirty="0">
                      <a:cs typeface="Arial"/>
                    </a:rPr>
                    <a:t>Пищевые продукты</a:t>
                  </a:r>
                </a:p>
              </p:txBody>
            </p:sp>
            <p:sp>
              <p:nvSpPr>
                <p:cNvPr id="50" name="object 42">
                  <a:extLst>
                    <a:ext uri="{FF2B5EF4-FFF2-40B4-BE49-F238E27FC236}">
                      <a16:creationId xmlns="" xmlns:a16="http://schemas.microsoft.com/office/drawing/2014/main" id="{FCD5C606-0CF4-4959-86DA-2615CCC916C0}"/>
                    </a:ext>
                  </a:extLst>
                </p:cNvPr>
                <p:cNvSpPr/>
                <p:nvPr/>
              </p:nvSpPr>
              <p:spPr>
                <a:xfrm>
                  <a:off x="4195548" y="5222825"/>
                  <a:ext cx="2413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00">
                      <a:moveTo>
                        <a:pt x="0" y="0"/>
                      </a:moveTo>
                      <a:lnTo>
                        <a:pt x="241300" y="0"/>
                      </a:lnTo>
                    </a:path>
                  </a:pathLst>
                </a:custGeom>
                <a:ln w="25400">
                  <a:solidFill>
                    <a:srgbClr val="363194"/>
                  </a:solidFill>
                </a:ln>
              </p:spPr>
              <p:txBody>
                <a:bodyPr wrap="square" lIns="0" tIns="0" rIns="0" bIns="0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/>
                </a:p>
              </p:txBody>
            </p:sp>
          </p:grpSp>
        </p:grpSp>
        <p:grpSp>
          <p:nvGrpSpPr>
            <p:cNvPr id="7" name="Группа 6"/>
            <p:cNvGrpSpPr/>
            <p:nvPr/>
          </p:nvGrpSpPr>
          <p:grpSpPr>
            <a:xfrm>
              <a:off x="2214505" y="6480111"/>
              <a:ext cx="2304471" cy="175846"/>
              <a:chOff x="1894465" y="6480111"/>
              <a:chExt cx="2304471" cy="175846"/>
            </a:xfrm>
          </p:grpSpPr>
          <p:sp>
            <p:nvSpPr>
              <p:cNvPr id="53" name="object 29">
                <a:extLst>
                  <a:ext uri="{FF2B5EF4-FFF2-40B4-BE49-F238E27FC236}">
                    <a16:creationId xmlns="" xmlns:a16="http://schemas.microsoft.com/office/drawing/2014/main" id="{BDC57A1C-543A-D288-BCDE-01FCE1BF759A}"/>
                  </a:ext>
                </a:extLst>
              </p:cNvPr>
              <p:cNvSpPr txBox="1"/>
              <p:nvPr/>
            </p:nvSpPr>
            <p:spPr>
              <a:xfrm>
                <a:off x="2129891" y="6485601"/>
                <a:ext cx="2069045" cy="16671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spcBef>
                    <a:spcPts val="100"/>
                  </a:spcBef>
                </a:pPr>
                <a:r>
                  <a:rPr lang="ru-RU" sz="1000" dirty="0">
                    <a:cs typeface="Arial"/>
                  </a:rPr>
                  <a:t>Всего </a:t>
                </a:r>
                <a:r>
                  <a:rPr lang="ru-RU" sz="1000" dirty="0" smtClean="0">
                    <a:cs typeface="Arial"/>
                  </a:rPr>
                  <a:t>товары</a:t>
                </a:r>
                <a:endParaRPr lang="ru-RU" sz="1000" dirty="0">
                  <a:cs typeface="Arial"/>
                </a:endParaRPr>
              </a:p>
            </p:txBody>
          </p:sp>
          <p:sp>
            <p:nvSpPr>
              <p:cNvPr id="54" name="Овал 53">
                <a:extLst>
                  <a:ext uri="{FF2B5EF4-FFF2-40B4-BE49-F238E27FC236}">
                    <a16:creationId xmlns="" xmlns:a16="http://schemas.microsoft.com/office/drawing/2014/main" id="{C46A6372-EC80-7BAE-705C-F91F2CFCD2CC}"/>
                  </a:ext>
                </a:extLst>
              </p:cNvPr>
              <p:cNvSpPr/>
              <p:nvPr/>
            </p:nvSpPr>
            <p:spPr>
              <a:xfrm>
                <a:off x="1894465" y="6480111"/>
                <a:ext cx="175846" cy="17584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9" name="Группа 58"/>
          <p:cNvGrpSpPr/>
          <p:nvPr/>
        </p:nvGrpSpPr>
        <p:grpSpPr>
          <a:xfrm>
            <a:off x="856800" y="2247803"/>
            <a:ext cx="3207330" cy="2257200"/>
            <a:chOff x="1110920" y="1976875"/>
            <a:chExt cx="3207330" cy="2257200"/>
          </a:xfrm>
        </p:grpSpPr>
        <p:sp>
          <p:nvSpPr>
            <p:cNvPr id="60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1110920" y="1976875"/>
              <a:ext cx="2564097" cy="2257200"/>
            </a:xfrm>
            <a:prstGeom prst="roundRect">
              <a:avLst>
                <a:gd name="adj" fmla="val 3724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FE8FF"/>
                </a:solidFill>
              </a:endParaRPr>
            </a:p>
          </p:txBody>
        </p:sp>
        <p:sp>
          <p:nvSpPr>
            <p:cNvPr id="61" name="Прямоугольник 8"/>
            <p:cNvSpPr/>
            <p:nvPr/>
          </p:nvSpPr>
          <p:spPr>
            <a:xfrm>
              <a:off x="1236920" y="2073629"/>
              <a:ext cx="30813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Все товары</a:t>
              </a:r>
            </a:p>
          </p:txBody>
        </p:sp>
        <p:sp>
          <p:nvSpPr>
            <p:cNvPr id="62" name="Прямоугольник 9"/>
            <p:cNvSpPr/>
            <p:nvPr/>
          </p:nvSpPr>
          <p:spPr>
            <a:xfrm>
              <a:off x="1236920" y="2730498"/>
              <a:ext cx="30787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Пищевые </a:t>
              </a: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продукты,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включая </a:t>
              </a:r>
              <a: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/>
              </a:r>
              <a:b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</a:b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напитки и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табачные изделия</a:t>
              </a:r>
            </a:p>
          </p:txBody>
        </p:sp>
        <p:sp>
          <p:nvSpPr>
            <p:cNvPr id="73" name="Прямоугольник 40"/>
            <p:cNvSpPr/>
            <p:nvPr/>
          </p:nvSpPr>
          <p:spPr>
            <a:xfrm>
              <a:off x="1236920" y="2299472"/>
              <a:ext cx="125194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600" b="1" dirty="0" smtClean="0">
                  <a:solidFill>
                    <a:srgbClr val="E36846"/>
                  </a:solidFill>
                  <a:cs typeface="Arial" panose="020B0604020202020204" pitchFamily="34" charset="0"/>
                </a:rPr>
                <a:t>95.8</a:t>
              </a:r>
              <a:r>
                <a:rPr lang="en-US" sz="2600" b="1" dirty="0" smtClean="0">
                  <a:solidFill>
                    <a:srgbClr val="E36846"/>
                  </a:solidFill>
                  <a:cs typeface="Arial" panose="020B0604020202020204" pitchFamily="34" charset="0"/>
                </a:rPr>
                <a:t>%</a:t>
              </a:r>
              <a:endParaRPr lang="ru-RU" sz="2600" b="1" dirty="0">
                <a:solidFill>
                  <a:srgbClr val="E3684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1" name="Прямоугольник 37"/>
            <p:cNvSpPr/>
            <p:nvPr/>
          </p:nvSpPr>
          <p:spPr>
            <a:xfrm>
              <a:off x="1236920" y="3080672"/>
              <a:ext cx="10583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94.8</a:t>
              </a:r>
              <a:r>
                <a:rPr lang="en-US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2400" b="1" dirty="0">
                <a:solidFill>
                  <a:srgbClr val="E368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Прямоугольник 36"/>
            <p:cNvSpPr/>
            <p:nvPr/>
          </p:nvSpPr>
          <p:spPr>
            <a:xfrm>
              <a:off x="1236920" y="3699872"/>
              <a:ext cx="10583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96.8</a:t>
              </a:r>
              <a:r>
                <a:rPr lang="en-US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2400" b="1" dirty="0">
                <a:solidFill>
                  <a:srgbClr val="E368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9963507" y="4354830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4176244" y="4352871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11632706" y="4354830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9D3C8341-7B41-840D-C0B3-2C8B699E0228}"/>
              </a:ext>
            </a:extLst>
          </p:cNvPr>
          <p:cNvGrpSpPr/>
          <p:nvPr/>
        </p:nvGrpSpPr>
        <p:grpSpPr>
          <a:xfrm>
            <a:off x="6127399" y="4955398"/>
            <a:ext cx="5683300" cy="197494"/>
            <a:chOff x="6543352" y="4467869"/>
            <a:chExt cx="5683300" cy="197494"/>
          </a:xfrm>
        </p:grpSpPr>
        <p:sp>
          <p:nvSpPr>
            <p:cNvPr id="32" name="object 29">
              <a:extLst>
                <a:ext uri="{FF2B5EF4-FFF2-40B4-BE49-F238E27FC236}">
                  <a16:creationId xmlns="" xmlns:a16="http://schemas.microsoft.com/office/drawing/2014/main" id="{2368C5D6-F8B2-F9C5-0B65-6704C600C09C}"/>
                </a:ext>
              </a:extLst>
            </p:cNvPr>
            <p:cNvSpPr txBox="1"/>
            <p:nvPr/>
          </p:nvSpPr>
          <p:spPr>
            <a:xfrm>
              <a:off x="6543352" y="4467869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3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33" name="object 29">
              <a:extLst>
                <a:ext uri="{FF2B5EF4-FFF2-40B4-BE49-F238E27FC236}">
                  <a16:creationId xmlns="" xmlns:a16="http://schemas.microsoft.com/office/drawing/2014/main" id="{50A26379-BFCC-50D3-125F-9C5AB1DD37D8}"/>
                </a:ext>
              </a:extLst>
            </p:cNvPr>
            <p:cNvSpPr txBox="1"/>
            <p:nvPr/>
          </p:nvSpPr>
          <p:spPr>
            <a:xfrm>
              <a:off x="10220686" y="4467873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4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5" name="Прямоугольник 25"/>
          <p:cNvSpPr/>
          <p:nvPr/>
        </p:nvSpPr>
        <p:spPr>
          <a:xfrm>
            <a:off x="982800" y="3783655"/>
            <a:ext cx="3088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Непродовольственные </a:t>
            </a:r>
            <a:r>
              <a:rPr lang="ru-RU" sz="1200" dirty="0" smtClean="0">
                <a:solidFill>
                  <a:srgbClr val="282A2E"/>
                </a:solidFill>
                <a:cs typeface="Arial" panose="020B0604020202020204" pitchFamily="34" charset="0"/>
              </a:rPr>
              <a:t>товары</a:t>
            </a:r>
            <a:endParaRPr lang="ru-RU" sz="1200" dirty="0">
              <a:solidFill>
                <a:srgbClr val="282A2E"/>
              </a:solidFill>
              <a:cs typeface="Arial" panose="020B0604020202020204" pitchFamily="34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919150" y="5740162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9" name="Заголовок 17"/>
          <p:cNvSpPr txBox="1"/>
          <p:nvPr/>
        </p:nvSpPr>
        <p:spPr>
          <a:xfrm>
            <a:off x="599661" y="397564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ДИНАМИКА</a:t>
            </a:r>
            <a:r>
              <a:rPr lang="ru-RU" dirty="0">
                <a:solidFill>
                  <a:srgbClr val="363194"/>
                </a:solidFill>
              </a:rPr>
              <a:t> ОБОРОТА РОЗНИЧНОЙ ТОРГОВЛИ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4" name="Заголовок 5"/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51683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363194"/>
                </a:solidFill>
              </a:rPr>
              <a:t>ПРОДАЖА ОТДЕЛЬНЫХ ПРОДОВОЛЬСТВЕННЫХ ТОВАРОВ </a:t>
            </a:r>
            <a:br>
              <a:rPr lang="ru-RU" sz="2400" dirty="0">
                <a:solidFill>
                  <a:srgbClr val="363194"/>
                </a:solidFill>
              </a:rPr>
            </a:br>
            <a:r>
              <a:rPr lang="ru-RU" sz="2400" dirty="0">
                <a:solidFill>
                  <a:srgbClr val="363194"/>
                </a:solidFill>
              </a:rPr>
              <a:t>В РОЗНИЧНОЙ ТОРГОВЛЕ*</a:t>
            </a:r>
          </a:p>
        </p:txBody>
      </p:sp>
      <p:sp>
        <p:nvSpPr>
          <p:cNvPr id="1048965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</a:p>
        </p:txBody>
      </p:sp>
      <p:graphicFrame>
        <p:nvGraphicFramePr>
          <p:cNvPr id="4194311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411558"/>
              </p:ext>
            </p:extLst>
          </p:nvPr>
        </p:nvGraphicFramePr>
        <p:xfrm>
          <a:off x="4094557" y="1605600"/>
          <a:ext cx="7372382" cy="3333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" name="Группа 4"/>
          <p:cNvGrpSpPr/>
          <p:nvPr/>
        </p:nvGrpSpPr>
        <p:grpSpPr>
          <a:xfrm>
            <a:off x="4748676" y="4823926"/>
            <a:ext cx="6208915" cy="1009251"/>
            <a:chOff x="4748676" y="4594613"/>
            <a:chExt cx="6208915" cy="1009251"/>
          </a:xfrm>
        </p:grpSpPr>
        <p:sp>
          <p:nvSpPr>
            <p:cNvPr id="1048977" name="TextBox 3"/>
            <p:cNvSpPr txBox="1"/>
            <p:nvPr/>
          </p:nvSpPr>
          <p:spPr>
            <a:xfrm>
              <a:off x="6139184" y="4595205"/>
              <a:ext cx="517065" cy="63254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Мясо </a:t>
              </a: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мясные </a:t>
              </a:r>
            </a:p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</a:t>
              </a: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родукты 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978" name="TextBox 31"/>
            <p:cNvSpPr txBox="1"/>
            <p:nvPr/>
          </p:nvSpPr>
          <p:spPr>
            <a:xfrm>
              <a:off x="4748676" y="4607157"/>
              <a:ext cx="406265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Молочные </a:t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продукты </a:t>
              </a:r>
            </a:p>
          </p:txBody>
        </p:sp>
        <p:sp>
          <p:nvSpPr>
            <p:cNvPr id="1048979" name="TextBox 32"/>
            <p:cNvSpPr txBox="1"/>
            <p:nvPr/>
          </p:nvSpPr>
          <p:spPr>
            <a:xfrm>
              <a:off x="7628571" y="4595673"/>
              <a:ext cx="406265" cy="66140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Табачные </a:t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изделия </a:t>
              </a:r>
            </a:p>
          </p:txBody>
        </p:sp>
        <p:sp>
          <p:nvSpPr>
            <p:cNvPr id="1048980" name="TextBox 37"/>
            <p:cNvSpPr txBox="1"/>
            <p:nvPr/>
          </p:nvSpPr>
          <p:spPr>
            <a:xfrm>
              <a:off x="10551326" y="4594613"/>
              <a:ext cx="406265" cy="100925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Безалкогольные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напитки </a:t>
              </a:r>
            </a:p>
          </p:txBody>
        </p:sp>
        <p:sp>
          <p:nvSpPr>
            <p:cNvPr id="1048981" name="TextBox 38"/>
            <p:cNvSpPr txBox="1"/>
            <p:nvPr/>
          </p:nvSpPr>
          <p:spPr>
            <a:xfrm>
              <a:off x="9109872" y="4629130"/>
              <a:ext cx="406265" cy="83772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Кондитерские</a:t>
              </a:r>
              <a:b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изделия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spc="-10" dirty="0" smtClean="0">
                <a:solidFill>
                  <a:srgbClr val="838383"/>
                </a:solidFill>
                <a:latin typeface="Arial"/>
                <a:cs typeface="Arial"/>
              </a:rPr>
              <a:t>*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крупным и средним 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организациям.</a:t>
            </a:r>
            <a:endParaRPr sz="900" dirty="0">
              <a:solidFill>
                <a:srgbClr val="838383"/>
              </a:solidFill>
              <a:latin typeface="Arial"/>
              <a:cs typeface="Arial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12559113" y="5513970"/>
            <a:ext cx="251020" cy="191107"/>
            <a:chOff x="820360" y="2305121"/>
            <a:chExt cx="251020" cy="191107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 rot="5400000">
            <a:off x="13105315" y="5513817"/>
            <a:ext cx="251020" cy="191107"/>
            <a:chOff x="820360" y="2305121"/>
            <a:chExt cx="251020" cy="191107"/>
          </a:xfrm>
        </p:grpSpPr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7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56800" y="2246163"/>
            <a:ext cx="3132000" cy="2878365"/>
          </a:xfrm>
          <a:prstGeom prst="roundRect">
            <a:avLst>
              <a:gd name="adj" fmla="val 299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48"/>
          <p:cNvSpPr/>
          <p:nvPr/>
        </p:nvSpPr>
        <p:spPr>
          <a:xfrm>
            <a:off x="982800" y="3870556"/>
            <a:ext cx="2093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Кондитерские изделия</a:t>
            </a:r>
          </a:p>
        </p:txBody>
      </p:sp>
      <p:sp>
        <p:nvSpPr>
          <p:cNvPr id="58" name="Прямоугольник 46"/>
          <p:cNvSpPr/>
          <p:nvPr/>
        </p:nvSpPr>
        <p:spPr>
          <a:xfrm>
            <a:off x="982800" y="4676050"/>
            <a:ext cx="21871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Мясо и мясные продукты</a:t>
            </a:r>
          </a:p>
        </p:txBody>
      </p:sp>
      <p:sp>
        <p:nvSpPr>
          <p:cNvPr id="61" name="Прямоугольник 51"/>
          <p:cNvSpPr/>
          <p:nvPr/>
        </p:nvSpPr>
        <p:spPr>
          <a:xfrm>
            <a:off x="3182070" y="4585667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E36846"/>
                </a:solidFill>
                <a:cs typeface="Arial" panose="020B0604020202020204" pitchFamily="34" charset="0"/>
              </a:rPr>
              <a:t>9</a:t>
            </a:r>
            <a:r>
              <a:rPr lang="en-US" sz="2000" b="1" dirty="0">
                <a:solidFill>
                  <a:srgbClr val="E36846"/>
                </a:solidFill>
                <a:cs typeface="Arial" panose="020B0604020202020204" pitchFamily="34" charset="0"/>
              </a:rPr>
              <a:t>0</a:t>
            </a:r>
            <a:r>
              <a:rPr lang="ru-RU" sz="2000" b="1" dirty="0">
                <a:solidFill>
                  <a:srgbClr val="E36846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E36846"/>
                </a:solidFill>
                <a:cs typeface="Arial" panose="020B0604020202020204" pitchFamily="34" charset="0"/>
              </a:rPr>
              <a:t>7</a:t>
            </a:r>
            <a:endParaRPr lang="ru-RU" sz="2000" b="1" dirty="0">
              <a:solidFill>
                <a:srgbClr val="E36846"/>
              </a:solidFill>
              <a:cs typeface="Arial" panose="020B0604020202020204" pitchFamily="34" charset="0"/>
            </a:endParaRPr>
          </a:p>
        </p:txBody>
      </p:sp>
      <p:sp>
        <p:nvSpPr>
          <p:cNvPr id="62" name="Прямоугольник 53"/>
          <p:cNvSpPr/>
          <p:nvPr/>
        </p:nvSpPr>
        <p:spPr>
          <a:xfrm>
            <a:off x="3039521" y="377129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141.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3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63" name="Прямоугольник 54"/>
          <p:cNvSpPr/>
          <p:nvPr/>
        </p:nvSpPr>
        <p:spPr>
          <a:xfrm>
            <a:off x="3038400" y="3371518"/>
            <a:ext cx="828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15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7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5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64" name="Прямоугольник 55"/>
          <p:cNvSpPr/>
          <p:nvPr/>
        </p:nvSpPr>
        <p:spPr>
          <a:xfrm>
            <a:off x="3038035" y="3001348"/>
            <a:ext cx="825867" cy="32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62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5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65" name="Прямоугольник 56"/>
          <p:cNvSpPr/>
          <p:nvPr/>
        </p:nvSpPr>
        <p:spPr>
          <a:xfrm>
            <a:off x="982800" y="3138930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Безалкогольные напитки</a:t>
            </a:r>
          </a:p>
        </p:txBody>
      </p:sp>
      <p:sp>
        <p:nvSpPr>
          <p:cNvPr id="66" name="Прямоугольник 57"/>
          <p:cNvSpPr/>
          <p:nvPr/>
        </p:nvSpPr>
        <p:spPr>
          <a:xfrm>
            <a:off x="982800" y="2360081"/>
            <a:ext cx="265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В процентах </a:t>
            </a:r>
            <a:b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к </a:t>
            </a:r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соответствующему</a:t>
            </a: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 периоду предыдущего года</a:t>
            </a:r>
          </a:p>
        </p:txBody>
      </p:sp>
      <p:sp>
        <p:nvSpPr>
          <p:cNvPr id="68" name="Прямоугольник 88"/>
          <p:cNvSpPr/>
          <p:nvPr/>
        </p:nvSpPr>
        <p:spPr>
          <a:xfrm>
            <a:off x="982800" y="3504743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Табачные изделия</a:t>
            </a:r>
          </a:p>
        </p:txBody>
      </p:sp>
      <p:sp>
        <p:nvSpPr>
          <p:cNvPr id="69" name="Прямоугольник 85"/>
          <p:cNvSpPr/>
          <p:nvPr/>
        </p:nvSpPr>
        <p:spPr>
          <a:xfrm>
            <a:off x="982800" y="4273302"/>
            <a:ext cx="2093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Молочные продукты</a:t>
            </a:r>
          </a:p>
        </p:txBody>
      </p:sp>
      <p:sp>
        <p:nvSpPr>
          <p:cNvPr id="70" name="Прямоугольник 33"/>
          <p:cNvSpPr/>
          <p:nvPr/>
        </p:nvSpPr>
        <p:spPr>
          <a:xfrm>
            <a:off x="3038400" y="417408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12</a:t>
            </a:r>
            <a:r>
              <a:rPr lang="en-US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3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grpSp>
        <p:nvGrpSpPr>
          <p:cNvPr id="71" name="Группа 7"/>
          <p:cNvGrpSpPr/>
          <p:nvPr/>
        </p:nvGrpSpPr>
        <p:grpSpPr>
          <a:xfrm>
            <a:off x="4183232" y="5907600"/>
            <a:ext cx="4295484" cy="177282"/>
            <a:chOff x="4271199" y="5849544"/>
            <a:chExt cx="4295484" cy="177282"/>
          </a:xfrm>
        </p:grpSpPr>
        <p:sp>
          <p:nvSpPr>
            <p:cNvPr id="72" name="object 29"/>
            <p:cNvSpPr txBox="1"/>
            <p:nvPr/>
          </p:nvSpPr>
          <p:spPr>
            <a:xfrm>
              <a:off x="4506625" y="5856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март 2023 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г.</a:t>
              </a:r>
              <a:endParaRPr sz="1000" dirty="0">
                <a:solidFill>
                  <a:srgbClr val="282A2E"/>
                </a:solidFill>
                <a:cs typeface="Arial"/>
              </a:endParaRPr>
            </a:p>
          </p:txBody>
        </p:sp>
        <p:sp>
          <p:nvSpPr>
            <p:cNvPr id="73" name="object 31"/>
            <p:cNvSpPr txBox="1"/>
            <p:nvPr/>
          </p:nvSpPr>
          <p:spPr>
            <a:xfrm>
              <a:off x="6560717" y="5856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март 2024 г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.</a:t>
              </a:r>
            </a:p>
          </p:txBody>
        </p:sp>
        <p:sp>
          <p:nvSpPr>
            <p:cNvPr id="74" name="Овал 95"/>
            <p:cNvSpPr/>
            <p:nvPr/>
          </p:nvSpPr>
          <p:spPr>
            <a:xfrm>
              <a:off x="4271199" y="5849544"/>
              <a:ext cx="175846" cy="175846"/>
            </a:xfrm>
            <a:prstGeom prst="ellipse">
              <a:avLst/>
            </a:prstGeom>
            <a:solidFill>
              <a:srgbClr val="BFBFBF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5" name="Овал 21"/>
            <p:cNvSpPr/>
            <p:nvPr/>
          </p:nvSpPr>
          <p:spPr>
            <a:xfrm>
              <a:off x="6327645" y="5850980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solidFill>
                <a:srgbClr val="3631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7" name="Заголовок 5"/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51683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363194"/>
                </a:solidFill>
              </a:rPr>
              <a:t>ПРОДАЖА ОТДЕЛЬНЫХ НЕПРОДОВОЛЬСТВЕННЫХ ТОВАРОВ </a:t>
            </a:r>
            <a:br>
              <a:rPr lang="ru-RU" sz="2400" dirty="0">
                <a:solidFill>
                  <a:srgbClr val="363194"/>
                </a:solidFill>
              </a:rPr>
            </a:br>
            <a:r>
              <a:rPr lang="ru-RU" sz="2400" dirty="0">
                <a:solidFill>
                  <a:srgbClr val="363194"/>
                </a:solidFill>
              </a:rPr>
              <a:t>В РОЗНИЧНОЙ ТОРГОВЛЕ*</a:t>
            </a:r>
          </a:p>
        </p:txBody>
      </p:sp>
      <p:sp>
        <p:nvSpPr>
          <p:cNvPr id="1048988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</a:p>
        </p:txBody>
      </p:sp>
      <p:graphicFrame>
        <p:nvGraphicFramePr>
          <p:cNvPr id="419431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712825"/>
              </p:ext>
            </p:extLst>
          </p:nvPr>
        </p:nvGraphicFramePr>
        <p:xfrm>
          <a:off x="4210259" y="1479600"/>
          <a:ext cx="7399045" cy="346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7" name="Группа 1"/>
          <p:cNvGrpSpPr/>
          <p:nvPr/>
        </p:nvGrpSpPr>
        <p:grpSpPr>
          <a:xfrm>
            <a:off x="4931394" y="4826118"/>
            <a:ext cx="5845769" cy="1155582"/>
            <a:chOff x="4668504" y="4826118"/>
            <a:chExt cx="5845769" cy="1155582"/>
          </a:xfrm>
        </p:grpSpPr>
        <p:sp>
          <p:nvSpPr>
            <p:cNvPr id="1048993" name="TextBox 40"/>
            <p:cNvSpPr txBox="1"/>
            <p:nvPr/>
          </p:nvSpPr>
          <p:spPr>
            <a:xfrm>
              <a:off x="10108008" y="4830730"/>
              <a:ext cx="406265" cy="93711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Бытовые </a:t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электротовары </a:t>
              </a:r>
            </a:p>
          </p:txBody>
        </p:sp>
        <p:sp>
          <p:nvSpPr>
            <p:cNvPr id="1048994" name="TextBox 41"/>
            <p:cNvSpPr txBox="1"/>
            <p:nvPr/>
          </p:nvSpPr>
          <p:spPr>
            <a:xfrm>
              <a:off x="6364359" y="4861880"/>
              <a:ext cx="639838" cy="111982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Мужская,</a:t>
              </a:r>
              <a:b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женская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и детская </a:t>
              </a:r>
            </a:p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одежда 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995" name="TextBox 42"/>
            <p:cNvSpPr txBox="1"/>
            <p:nvPr/>
          </p:nvSpPr>
          <p:spPr>
            <a:xfrm>
              <a:off x="8322435" y="4854895"/>
              <a:ext cx="295466" cy="42736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Обувь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996" name="TextBox 43"/>
            <p:cNvSpPr txBox="1"/>
            <p:nvPr/>
          </p:nvSpPr>
          <p:spPr>
            <a:xfrm>
              <a:off x="4668504" y="4826118"/>
              <a:ext cx="406265" cy="980397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Бензины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автомобильные </a:t>
              </a:r>
            </a:p>
          </p:txBody>
        </p:sp>
      </p:grpSp>
      <p:sp>
        <p:nvSpPr>
          <p:cNvPr id="31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56800" y="2246038"/>
            <a:ext cx="3132000" cy="2628000"/>
          </a:xfrm>
          <a:prstGeom prst="roundRect">
            <a:avLst>
              <a:gd name="adj" fmla="val 3258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05" name="Прямоугольник 57"/>
          <p:cNvSpPr/>
          <p:nvPr/>
        </p:nvSpPr>
        <p:spPr>
          <a:xfrm>
            <a:off x="982800" y="2360081"/>
            <a:ext cx="265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В процентах </a:t>
            </a:r>
            <a:b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к </a:t>
            </a:r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соответствующему</a:t>
            </a: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 периоду предыдущего года</a:t>
            </a:r>
          </a:p>
        </p:txBody>
      </p:sp>
      <p:sp>
        <p:nvSpPr>
          <p:cNvPr id="26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крупным и средним 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организациям.</a:t>
            </a:r>
            <a:endParaRPr sz="900" dirty="0">
              <a:solidFill>
                <a:srgbClr val="838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32510" y="6145599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2755633" y="5551767"/>
            <a:ext cx="251020" cy="191107"/>
            <a:chOff x="820360" y="2305121"/>
            <a:chExt cx="251020" cy="191107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 rot="5400000">
            <a:off x="12407153" y="5699434"/>
            <a:ext cx="251020" cy="191107"/>
            <a:chOff x="820360" y="2305121"/>
            <a:chExt cx="251020" cy="191107"/>
          </a:xfrm>
        </p:grpSpPr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7"/>
          <p:cNvGrpSpPr/>
          <p:nvPr/>
        </p:nvGrpSpPr>
        <p:grpSpPr>
          <a:xfrm>
            <a:off x="4183232" y="5907600"/>
            <a:ext cx="4295484" cy="177282"/>
            <a:chOff x="4271199" y="5849544"/>
            <a:chExt cx="4295484" cy="177282"/>
          </a:xfrm>
        </p:grpSpPr>
        <p:sp>
          <p:nvSpPr>
            <p:cNvPr id="36" name="object 29"/>
            <p:cNvSpPr txBox="1"/>
            <p:nvPr/>
          </p:nvSpPr>
          <p:spPr>
            <a:xfrm>
              <a:off x="4506625" y="5856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март 2023 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г.</a:t>
              </a:r>
              <a:endParaRPr sz="1000" dirty="0">
                <a:solidFill>
                  <a:srgbClr val="282A2E"/>
                </a:solidFill>
                <a:cs typeface="Arial"/>
              </a:endParaRPr>
            </a:p>
          </p:txBody>
        </p:sp>
        <p:sp>
          <p:nvSpPr>
            <p:cNvPr id="37" name="object 31"/>
            <p:cNvSpPr txBox="1"/>
            <p:nvPr/>
          </p:nvSpPr>
          <p:spPr>
            <a:xfrm>
              <a:off x="6560717" y="5856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март 2024 г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.</a:t>
              </a:r>
            </a:p>
          </p:txBody>
        </p:sp>
        <p:sp>
          <p:nvSpPr>
            <p:cNvPr id="38" name="Овал 95"/>
            <p:cNvSpPr/>
            <p:nvPr/>
          </p:nvSpPr>
          <p:spPr>
            <a:xfrm>
              <a:off x="4271199" y="5849544"/>
              <a:ext cx="175846" cy="175846"/>
            </a:xfrm>
            <a:prstGeom prst="ellipse">
              <a:avLst/>
            </a:prstGeom>
            <a:solidFill>
              <a:srgbClr val="BFBFBF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" name="Овал 21"/>
            <p:cNvSpPr/>
            <p:nvPr/>
          </p:nvSpPr>
          <p:spPr>
            <a:xfrm>
              <a:off x="6327645" y="5850980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solidFill>
                <a:srgbClr val="3631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1" name="Прямоугольник 48"/>
          <p:cNvSpPr/>
          <p:nvPr/>
        </p:nvSpPr>
        <p:spPr>
          <a:xfrm>
            <a:off x="982800" y="3870556"/>
            <a:ext cx="2093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Бытовые электротовары</a:t>
            </a:r>
          </a:p>
        </p:txBody>
      </p:sp>
      <p:sp>
        <p:nvSpPr>
          <p:cNvPr id="42" name="Прямоугольник 53"/>
          <p:cNvSpPr/>
          <p:nvPr/>
        </p:nvSpPr>
        <p:spPr>
          <a:xfrm>
            <a:off x="3039521" y="377129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10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9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9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43" name="Прямоугольник 54"/>
          <p:cNvSpPr/>
          <p:nvPr/>
        </p:nvSpPr>
        <p:spPr>
          <a:xfrm>
            <a:off x="3038400" y="3371518"/>
            <a:ext cx="82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19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7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44" name="Прямоугольник 55"/>
          <p:cNvSpPr/>
          <p:nvPr/>
        </p:nvSpPr>
        <p:spPr>
          <a:xfrm>
            <a:off x="3038035" y="300134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22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3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45" name="Прямоугольник 56"/>
          <p:cNvSpPr/>
          <p:nvPr/>
        </p:nvSpPr>
        <p:spPr>
          <a:xfrm>
            <a:off x="982800" y="3138930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Бензины автомобильные</a:t>
            </a:r>
          </a:p>
        </p:txBody>
      </p:sp>
      <p:sp>
        <p:nvSpPr>
          <p:cNvPr id="51" name="Прямоугольник 88"/>
          <p:cNvSpPr/>
          <p:nvPr/>
        </p:nvSpPr>
        <p:spPr>
          <a:xfrm>
            <a:off x="982800" y="3504743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Обувь</a:t>
            </a:r>
          </a:p>
        </p:txBody>
      </p:sp>
      <p:sp>
        <p:nvSpPr>
          <p:cNvPr id="52" name="Прямоугольник 85"/>
          <p:cNvSpPr/>
          <p:nvPr/>
        </p:nvSpPr>
        <p:spPr>
          <a:xfrm>
            <a:off x="982800" y="4273302"/>
            <a:ext cx="2093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Мужская, женская </a:t>
            </a:r>
            <a:b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и детская одежда</a:t>
            </a:r>
          </a:p>
        </p:txBody>
      </p:sp>
      <p:sp>
        <p:nvSpPr>
          <p:cNvPr id="53" name="Прямоугольник 33"/>
          <p:cNvSpPr/>
          <p:nvPr/>
        </p:nvSpPr>
        <p:spPr>
          <a:xfrm>
            <a:off x="3038400" y="4296854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105.8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ТОВАРНЫЕ ЗАПАСЫ В РОЗНИЧНОЙ ТОРГОВЛЕ*</a:t>
            </a:r>
          </a:p>
        </p:txBody>
      </p:sp>
      <p:sp>
        <p:nvSpPr>
          <p:cNvPr id="1049011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56800" y="2247287"/>
            <a:ext cx="3214425" cy="2655610"/>
            <a:chOff x="733230" y="2429583"/>
            <a:chExt cx="3214425" cy="2655610"/>
          </a:xfrm>
        </p:grpSpPr>
        <p:sp>
          <p:nvSpPr>
            <p:cNvPr id="40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733230" y="2429583"/>
              <a:ext cx="2891235" cy="2655610"/>
            </a:xfrm>
            <a:prstGeom prst="roundRect">
              <a:avLst>
                <a:gd name="adj" fmla="val 3533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1" name="Группа 1"/>
            <p:cNvGrpSpPr/>
            <p:nvPr/>
          </p:nvGrpSpPr>
          <p:grpSpPr>
            <a:xfrm>
              <a:off x="859218" y="2543896"/>
              <a:ext cx="3088437" cy="2464540"/>
              <a:chOff x="859218" y="1505761"/>
              <a:chExt cx="3088437" cy="2464540"/>
            </a:xfrm>
          </p:grpSpPr>
          <p:sp>
            <p:nvSpPr>
              <p:cNvPr id="1049013" name="Прямоугольник 8"/>
              <p:cNvSpPr/>
              <p:nvPr/>
            </p:nvSpPr>
            <p:spPr>
              <a:xfrm>
                <a:off x="859218" y="1505761"/>
                <a:ext cx="308133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Товарные запасы на конец </a:t>
                </a:r>
                <a:b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1200" b="1" dirty="0" smtClean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месяца</a:t>
                </a:r>
                <a:endParaRPr lang="ru-RU" sz="11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9014" name="Прямоугольник 9"/>
              <p:cNvSpPr/>
              <p:nvPr/>
            </p:nvSpPr>
            <p:spPr>
              <a:xfrm>
                <a:off x="859230" y="2329415"/>
                <a:ext cx="307877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Товарные запасы в % к запасам</a:t>
                </a:r>
                <a:b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1200" b="1" dirty="0" smtClean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</a:t>
                </a:r>
                <a: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конец месяца </a:t>
                </a:r>
                <a:r>
                  <a:rPr lang="ru-RU" sz="1200" b="1" dirty="0" smtClean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2023 </a:t>
                </a:r>
                <a: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года</a:t>
                </a:r>
              </a:p>
            </p:txBody>
          </p:sp>
          <p:sp>
            <p:nvSpPr>
              <p:cNvPr id="1049015" name="Прямоугольник 11"/>
              <p:cNvSpPr/>
              <p:nvPr/>
            </p:nvSpPr>
            <p:spPr>
              <a:xfrm>
                <a:off x="859230" y="1879262"/>
                <a:ext cx="16762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spc="-40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5 792.9</a:t>
                </a:r>
                <a:endParaRPr lang="ru-RU" sz="2400" b="1" spc="-4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9016" name="Прямоугольник 14"/>
              <p:cNvSpPr/>
              <p:nvPr/>
            </p:nvSpPr>
            <p:spPr>
              <a:xfrm>
                <a:off x="859230" y="2699879"/>
                <a:ext cx="13414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spc="-40" dirty="0" smtClean="0">
                    <a:solidFill>
                      <a:srgbClr val="46AA9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144.9%</a:t>
                </a:r>
                <a:endParaRPr lang="ru-RU" sz="2400" b="1" spc="-40" dirty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9017" name="Прямоугольник 25"/>
              <p:cNvSpPr/>
              <p:nvPr/>
            </p:nvSpPr>
            <p:spPr>
              <a:xfrm>
                <a:off x="859230" y="3129684"/>
                <a:ext cx="308842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Обеспеченность запасами </a:t>
                </a:r>
                <a:b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1200" b="1" dirty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конец месяца </a:t>
                </a:r>
                <a:r>
                  <a:rPr lang="ru-RU" sz="1200" b="1" dirty="0" smtClean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2024 года </a:t>
                </a:r>
                <a:endParaRPr lang="ru-RU" sz="11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9018" name="Прямоугольник 26"/>
              <p:cNvSpPr/>
              <p:nvPr/>
            </p:nvSpPr>
            <p:spPr>
              <a:xfrm>
                <a:off x="859230" y="3508636"/>
                <a:ext cx="1142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spc="-40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:r>
                  <a:rPr lang="ru-RU" sz="1200" b="1" spc="-40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день</a:t>
                </a:r>
                <a:endParaRPr lang="ru-RU" sz="1200" b="1" spc="-4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41943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46721"/>
              </p:ext>
            </p:extLst>
          </p:nvPr>
        </p:nvGraphicFramePr>
        <p:xfrm>
          <a:off x="4037050" y="1201548"/>
          <a:ext cx="7799782" cy="492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spc="-10" dirty="0" smtClean="0">
                <a:solidFill>
                  <a:srgbClr val="838383"/>
                </a:solidFill>
                <a:latin typeface="Arial"/>
                <a:cs typeface="Arial"/>
              </a:rPr>
              <a:t>*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крупным и средним 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организациям.</a:t>
            </a:r>
            <a:endParaRPr sz="900" dirty="0">
              <a:solidFill>
                <a:srgbClr val="838383"/>
              </a:solidFill>
              <a:latin typeface="Arial"/>
              <a:cs typeface="Arial"/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19778" y="5411776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33" name="Группа 32">
            <a:extLst>
              <a:ext uri="{FF2B5EF4-FFF2-40B4-BE49-F238E27FC236}">
                <a16:creationId xmlns="" xmlns:a16="http://schemas.microsoft.com/office/drawing/2014/main" id="{3AD6CCDE-D8CC-1611-C358-7843EB41D450}"/>
              </a:ext>
            </a:extLst>
          </p:cNvPr>
          <p:cNvGrpSpPr/>
          <p:nvPr/>
        </p:nvGrpSpPr>
        <p:grpSpPr>
          <a:xfrm>
            <a:off x="13327376" y="6055734"/>
            <a:ext cx="324000" cy="89865"/>
            <a:chOff x="9419610" y="5685290"/>
            <a:chExt cx="263236" cy="121362"/>
          </a:xfrm>
        </p:grpSpPr>
        <p:cxnSp>
          <p:nvCxnSpPr>
            <p:cNvPr id="34" name="Прямая соединительная линия 33">
              <a:extLst>
                <a:ext uri="{FF2B5EF4-FFF2-40B4-BE49-F238E27FC236}">
                  <a16:creationId xmlns="" xmlns:a16="http://schemas.microsoft.com/office/drawing/2014/main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9610" y="5707396"/>
              <a:ext cx="102089" cy="9925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="" xmlns:a16="http://schemas.microsoft.com/office/drawing/2014/main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="" xmlns:a16="http://schemas.microsoft.com/office/drawing/2014/main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12564176" y="5826077"/>
            <a:ext cx="251020" cy="191107"/>
            <a:chOff x="820360" y="2305121"/>
            <a:chExt cx="251020" cy="191107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 rot="5400000">
            <a:off x="12681536" y="6660688"/>
            <a:ext cx="251020" cy="191107"/>
            <a:chOff x="820360" y="2305121"/>
            <a:chExt cx="251020" cy="191107"/>
          </a:xfrm>
        </p:grpSpPr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Группа 60">
            <a:extLst>
              <a:ext uri="{FF2B5EF4-FFF2-40B4-BE49-F238E27FC236}">
                <a16:creationId xmlns="" xmlns:a16="http://schemas.microsoft.com/office/drawing/2014/main" id="{3AD6CCDE-D8CC-1611-C358-7843EB41D450}"/>
              </a:ext>
            </a:extLst>
          </p:cNvPr>
          <p:cNvGrpSpPr/>
          <p:nvPr/>
        </p:nvGrpSpPr>
        <p:grpSpPr>
          <a:xfrm>
            <a:off x="13645977" y="5602576"/>
            <a:ext cx="324000" cy="89865"/>
            <a:chOff x="9419610" y="5685290"/>
            <a:chExt cx="263236" cy="121362"/>
          </a:xfrm>
        </p:grpSpPr>
        <p:cxnSp>
          <p:nvCxnSpPr>
            <p:cNvPr id="62" name="Прямая соединительная линия 61">
              <a:extLst>
                <a:ext uri="{FF2B5EF4-FFF2-40B4-BE49-F238E27FC236}">
                  <a16:creationId xmlns="" xmlns:a16="http://schemas.microsoft.com/office/drawing/2014/main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9610" y="5707396"/>
              <a:ext cx="102089" cy="99256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>
              <a:extLst>
                <a:ext uri="{FF2B5EF4-FFF2-40B4-BE49-F238E27FC236}">
                  <a16:creationId xmlns="" xmlns:a16="http://schemas.microsoft.com/office/drawing/2014/main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="" xmlns:a16="http://schemas.microsoft.com/office/drawing/2014/main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9983755" y="4583752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4169170" y="4585168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11704626" y="4583752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>
            <a:extLst>
              <a:ext uri="{FF2B5EF4-FFF2-40B4-BE49-F238E27FC236}">
                <a16:creationId xmlns="" xmlns:a16="http://schemas.microsoft.com/office/drawing/2014/main" id="{9D3C8341-7B41-840D-C0B3-2C8B699E0228}"/>
              </a:ext>
            </a:extLst>
          </p:cNvPr>
          <p:cNvGrpSpPr/>
          <p:nvPr/>
        </p:nvGrpSpPr>
        <p:grpSpPr>
          <a:xfrm>
            <a:off x="6222790" y="5169202"/>
            <a:ext cx="5630759" cy="197494"/>
            <a:chOff x="6878410" y="4407353"/>
            <a:chExt cx="5630759" cy="197494"/>
          </a:xfrm>
        </p:grpSpPr>
        <p:sp>
          <p:nvSpPr>
            <p:cNvPr id="45" name="object 29">
              <a:extLst>
                <a:ext uri="{FF2B5EF4-FFF2-40B4-BE49-F238E27FC236}">
                  <a16:creationId xmlns="" xmlns:a16="http://schemas.microsoft.com/office/drawing/2014/main" id="{2368C5D6-F8B2-F9C5-0B65-6704C600C09C}"/>
                </a:ext>
              </a:extLst>
            </p:cNvPr>
            <p:cNvSpPr txBox="1"/>
            <p:nvPr/>
          </p:nvSpPr>
          <p:spPr>
            <a:xfrm>
              <a:off x="6878410" y="4407353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3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46" name="object 29">
              <a:extLst>
                <a:ext uri="{FF2B5EF4-FFF2-40B4-BE49-F238E27FC236}">
                  <a16:creationId xmlns="" xmlns:a16="http://schemas.microsoft.com/office/drawing/2014/main" id="{50A26379-BFCC-50D3-125F-9C5AB1DD37D8}"/>
                </a:ext>
              </a:extLst>
            </p:cNvPr>
            <p:cNvSpPr txBox="1"/>
            <p:nvPr/>
          </p:nvSpPr>
          <p:spPr>
            <a:xfrm>
              <a:off x="10503203" y="4407357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4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116979" y="2872428"/>
            <a:ext cx="1076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1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sp>
        <p:nvSpPr>
          <p:cNvPr id="47" name="Овал 46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73376" y="5169202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3143485" y="5270617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3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ОБОРОТ </a:t>
            </a:r>
            <a:r>
              <a:rPr lang="ru-RU" sz="2400" dirty="0" smtClean="0"/>
              <a:t>РОЗНИЧНОЙ </a:t>
            </a:r>
            <a:r>
              <a:rPr lang="ru-RU" sz="2400" dirty="0"/>
              <a:t>ТОРГОВЛИ ПО ПОЛНОМУ КРУГУ </a:t>
            </a:r>
            <a:br>
              <a:rPr lang="ru-RU" sz="2400" dirty="0"/>
            </a:br>
            <a:r>
              <a:rPr lang="ru-RU" sz="2400" dirty="0"/>
              <a:t>ПО ЮЖНОМУ ФЕДЕРАЛЬНОМУ ОКРУГУ</a:t>
            </a:r>
            <a:endParaRPr lang="ru-RU" dirty="0"/>
          </a:p>
        </p:txBody>
      </p:sp>
      <p:sp>
        <p:nvSpPr>
          <p:cNvPr id="1049084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2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581521"/>
              </p:ext>
            </p:extLst>
          </p:nvPr>
        </p:nvGraphicFramePr>
        <p:xfrm>
          <a:off x="4939200" y="1805034"/>
          <a:ext cx="6737492" cy="42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856800" y="2383375"/>
            <a:ext cx="4105200" cy="2639650"/>
            <a:chOff x="680942" y="2005735"/>
            <a:chExt cx="4105200" cy="2639650"/>
          </a:xfrm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680942" y="2005735"/>
              <a:ext cx="2952000" cy="2639650"/>
            </a:xfrm>
            <a:prstGeom prst="roundRect">
              <a:avLst>
                <a:gd name="adj" fmla="val 3596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094" name="TextBox 46"/>
            <p:cNvSpPr txBox="1"/>
            <p:nvPr/>
          </p:nvSpPr>
          <p:spPr>
            <a:xfrm>
              <a:off x="806942" y="2630116"/>
              <a:ext cx="36466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Российская </a:t>
              </a: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Федерация</a:t>
              </a:r>
            </a:p>
          </p:txBody>
        </p:sp>
        <p:sp>
          <p:nvSpPr>
            <p:cNvPr id="1049095" name="TextBox 47"/>
            <p:cNvSpPr txBox="1"/>
            <p:nvPr/>
          </p:nvSpPr>
          <p:spPr>
            <a:xfrm>
              <a:off x="806942" y="2812746"/>
              <a:ext cx="1913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110.5%</a:t>
              </a:r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96" name="TextBox 48"/>
            <p:cNvSpPr txBox="1"/>
            <p:nvPr/>
          </p:nvSpPr>
          <p:spPr>
            <a:xfrm>
              <a:off x="806942" y="3255295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Южный федеральный округ</a:t>
              </a:r>
            </a:p>
          </p:txBody>
        </p:sp>
        <p:sp>
          <p:nvSpPr>
            <p:cNvPr id="1049097" name="TextBox 49"/>
            <p:cNvSpPr txBox="1"/>
            <p:nvPr/>
          </p:nvSpPr>
          <p:spPr>
            <a:xfrm>
              <a:off x="806942" y="3461748"/>
              <a:ext cx="1784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111.6%</a:t>
              </a:r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98" name="TextBox 50"/>
            <p:cNvSpPr txBox="1"/>
            <p:nvPr/>
          </p:nvSpPr>
          <p:spPr>
            <a:xfrm>
              <a:off x="806942" y="2129435"/>
              <a:ext cx="3979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Индекс </a:t>
              </a: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физического объема</a:t>
              </a: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к </a:t>
              </a: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январю – марту 2023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г</a:t>
              </a: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99" name="TextBox 51"/>
            <p:cNvSpPr txBox="1"/>
            <p:nvPr/>
          </p:nvSpPr>
          <p:spPr>
            <a:xfrm>
              <a:off x="806942" y="3917788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Севастополь</a:t>
              </a:r>
            </a:p>
          </p:txBody>
        </p:sp>
        <p:sp>
          <p:nvSpPr>
            <p:cNvPr id="1049100" name="TextBox 52"/>
            <p:cNvSpPr txBox="1"/>
            <p:nvPr/>
          </p:nvSpPr>
          <p:spPr>
            <a:xfrm>
              <a:off x="806942" y="4112127"/>
              <a:ext cx="1784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98.1%</a:t>
              </a:r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750097" y="5306730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2" name="Овал 41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59297" y="5679959"/>
            <a:ext cx="190800" cy="190800"/>
          </a:xfrm>
          <a:prstGeom prst="ellipse">
            <a:avLst/>
          </a:prstGeom>
          <a:solidFill>
            <a:srgbClr val="8B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3133460" y="5475968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3892106" y="2091595"/>
            <a:ext cx="2061619" cy="3663668"/>
            <a:chOff x="5473778" y="2091595"/>
            <a:chExt cx="2061619" cy="3663668"/>
          </a:xfrm>
        </p:grpSpPr>
        <p:grpSp>
          <p:nvGrpSpPr>
            <p:cNvPr id="52" name="Группа 10"/>
            <p:cNvGrpSpPr/>
            <p:nvPr/>
          </p:nvGrpSpPr>
          <p:grpSpPr>
            <a:xfrm>
              <a:off x="5473778" y="2091595"/>
              <a:ext cx="2060993" cy="3663668"/>
              <a:chOff x="909281" y="2048515"/>
              <a:chExt cx="1729470" cy="3862286"/>
            </a:xfrm>
          </p:grpSpPr>
          <p:sp>
            <p:nvSpPr>
              <p:cNvPr id="54" name="object 25"/>
              <p:cNvSpPr txBox="1"/>
              <p:nvPr/>
            </p:nvSpPr>
            <p:spPr>
              <a:xfrm>
                <a:off x="1245174" y="4160638"/>
                <a:ext cx="1392745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Астраханская область</a:t>
                </a:r>
              </a:p>
            </p:txBody>
          </p:sp>
          <p:sp>
            <p:nvSpPr>
              <p:cNvPr id="55" name="object 27"/>
              <p:cNvSpPr txBox="1"/>
              <p:nvPr/>
            </p:nvSpPr>
            <p:spPr>
              <a:xfrm>
                <a:off x="1086802" y="5734374"/>
                <a:ext cx="1551918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Калмыкия</a:t>
                </a:r>
              </a:p>
            </p:txBody>
          </p:sp>
          <p:sp>
            <p:nvSpPr>
              <p:cNvPr id="56" name="object 29"/>
              <p:cNvSpPr txBox="1"/>
              <p:nvPr/>
            </p:nvSpPr>
            <p:spPr>
              <a:xfrm>
                <a:off x="909281" y="4678469"/>
                <a:ext cx="1728964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Адыгея</a:t>
                </a:r>
              </a:p>
            </p:txBody>
          </p:sp>
          <p:sp>
            <p:nvSpPr>
              <p:cNvPr id="57" name="object 31"/>
              <p:cNvSpPr txBox="1"/>
              <p:nvPr/>
            </p:nvSpPr>
            <p:spPr>
              <a:xfrm>
                <a:off x="1257876" y="2048515"/>
                <a:ext cx="1380875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Краснодарский край</a:t>
                </a:r>
              </a:p>
            </p:txBody>
          </p:sp>
          <p:sp>
            <p:nvSpPr>
              <p:cNvPr id="58" name="object 33"/>
              <p:cNvSpPr txBox="1"/>
              <p:nvPr/>
            </p:nvSpPr>
            <p:spPr>
              <a:xfrm>
                <a:off x="1082009" y="3654587"/>
                <a:ext cx="1556672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Крым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9" name="object 39"/>
              <p:cNvSpPr txBox="1"/>
              <p:nvPr/>
            </p:nvSpPr>
            <p:spPr>
              <a:xfrm>
                <a:off x="1575180" y="5217809"/>
                <a:ext cx="1063237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г. Севастополь</a:t>
                </a:r>
              </a:p>
            </p:txBody>
          </p:sp>
          <p:sp>
            <p:nvSpPr>
              <p:cNvPr id="60" name="object 35"/>
              <p:cNvSpPr txBox="1"/>
              <p:nvPr/>
            </p:nvSpPr>
            <p:spPr>
              <a:xfrm>
                <a:off x="1082602" y="3118179"/>
                <a:ext cx="1551681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 err="1">
                    <a:solidFill>
                      <a:srgbClr val="838383"/>
                    </a:solidFill>
                    <a:cs typeface="Arial" panose="020B0604020202020204" pitchFamily="34" charset="0"/>
                  </a:rPr>
                  <a:t>Волгоградская</a:t>
                </a: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о</a:t>
                </a:r>
                <a:r>
                  <a:rPr sz="1000" dirty="0" err="1">
                    <a:solidFill>
                      <a:srgbClr val="838383"/>
                    </a:solidFill>
                    <a:cs typeface="Arial" panose="020B0604020202020204" pitchFamily="34" charset="0"/>
                  </a:rPr>
                  <a:t>бласть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3" name="object 37"/>
            <p:cNvSpPr txBox="1"/>
            <p:nvPr/>
          </p:nvSpPr>
          <p:spPr>
            <a:xfrm>
              <a:off x="6143622" y="2591879"/>
              <a:ext cx="139177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sz="1000" dirty="0">
                  <a:solidFill>
                    <a:srgbClr val="838383"/>
                  </a:solidFill>
                  <a:cs typeface="Arial" panose="020B0604020202020204" pitchFamily="34" charset="0"/>
                </a:rPr>
                <a:t>Ростовская область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594996" y="1615509"/>
            <a:ext cx="10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м</a:t>
            </a:r>
            <a:r>
              <a:rPr lang="ru-RU" sz="1200" dirty="0" smtClean="0"/>
              <a:t>лрд 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56800" y="2611757"/>
            <a:ext cx="2723654" cy="2453997"/>
          </a:xfrm>
          <a:prstGeom prst="roundRect">
            <a:avLst>
              <a:gd name="adj" fmla="val 3850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49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363194"/>
                </a:solidFill>
              </a:rPr>
              <a:t>ОБОРОТ ОПТОВОЙ ТОРГОВЛИ</a:t>
            </a:r>
          </a:p>
        </p:txBody>
      </p:sp>
      <p:sp>
        <p:nvSpPr>
          <p:cNvPr id="1049050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– март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497815" y="5473822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107" name="Группа 3"/>
          <p:cNvGrpSpPr/>
          <p:nvPr/>
        </p:nvGrpSpPr>
        <p:grpSpPr>
          <a:xfrm>
            <a:off x="8384031" y="3380438"/>
            <a:ext cx="3015860" cy="584268"/>
            <a:chOff x="8101318" y="5579643"/>
            <a:chExt cx="3015860" cy="584268"/>
          </a:xfrm>
        </p:grpSpPr>
        <p:sp>
          <p:nvSpPr>
            <p:cNvPr id="1049051" name="object 38"/>
            <p:cNvSpPr txBox="1"/>
            <p:nvPr/>
          </p:nvSpPr>
          <p:spPr>
            <a:xfrm>
              <a:off x="8385436" y="5588781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оптовой торговли </a:t>
              </a:r>
            </a:p>
          </p:txBody>
        </p:sp>
        <p:sp>
          <p:nvSpPr>
            <p:cNvPr id="1049052" name="Овал 16"/>
            <p:cNvSpPr/>
            <p:nvPr/>
          </p:nvSpPr>
          <p:spPr>
            <a:xfrm>
              <a:off x="8101318" y="5579643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053" name="object 40"/>
            <p:cNvSpPr txBox="1"/>
            <p:nvPr/>
          </p:nvSpPr>
          <p:spPr>
            <a:xfrm>
              <a:off x="8385435" y="5995581"/>
              <a:ext cx="2731743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других видов деятельности</a:t>
              </a:r>
            </a:p>
          </p:txBody>
        </p:sp>
        <p:sp>
          <p:nvSpPr>
            <p:cNvPr id="1049054" name="Овал 18"/>
            <p:cNvSpPr/>
            <p:nvPr/>
          </p:nvSpPr>
          <p:spPr>
            <a:xfrm>
              <a:off x="8101318" y="5988065"/>
              <a:ext cx="175846" cy="175846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19431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572096"/>
              </p:ext>
            </p:extLst>
          </p:nvPr>
        </p:nvGraphicFramePr>
        <p:xfrm>
          <a:off x="4077981" y="2309576"/>
          <a:ext cx="4356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982800" y="2736000"/>
            <a:ext cx="3142076" cy="2219642"/>
            <a:chOff x="1648260" y="2098690"/>
            <a:chExt cx="3142076" cy="2219642"/>
          </a:xfrm>
        </p:grpSpPr>
        <p:sp>
          <p:nvSpPr>
            <p:cNvPr id="24" name="Прямоугольник 8"/>
            <p:cNvSpPr/>
            <p:nvPr/>
          </p:nvSpPr>
          <p:spPr>
            <a:xfrm>
              <a:off x="1648260" y="2098690"/>
              <a:ext cx="30813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Оборот оптовой торговли</a:t>
              </a:r>
            </a:p>
          </p:txBody>
        </p:sp>
        <p:sp>
          <p:nvSpPr>
            <p:cNvPr id="25" name="Прямоугольник 9"/>
            <p:cNvSpPr/>
            <p:nvPr/>
          </p:nvSpPr>
          <p:spPr>
            <a:xfrm>
              <a:off x="1648800" y="2850375"/>
              <a:ext cx="307877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Организации оптовой торговли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650198" y="3531080"/>
              <a:ext cx="30884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Организации других видов деятельности</a:t>
              </a: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1648800" y="2366034"/>
              <a:ext cx="2597114" cy="430887"/>
              <a:chOff x="787553" y="2408566"/>
              <a:chExt cx="2597114" cy="430887"/>
            </a:xfrm>
          </p:grpSpPr>
          <p:sp>
            <p:nvSpPr>
              <p:cNvPr id="28" name="Прямоугольник 40"/>
              <p:cNvSpPr/>
              <p:nvPr/>
            </p:nvSpPr>
            <p:spPr>
              <a:xfrm>
                <a:off x="787553" y="2408566"/>
                <a:ext cx="140423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200" b="1" dirty="0" smtClean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23 814.1</a:t>
                </a:r>
                <a:endParaRPr lang="ru-RU" sz="2200" b="1" dirty="0">
                  <a:solidFill>
                    <a:schemeClr val="accent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9" name="Прямоугольник 43"/>
              <p:cNvSpPr/>
              <p:nvPr/>
            </p:nvSpPr>
            <p:spPr>
              <a:xfrm>
                <a:off x="2001436" y="2526902"/>
                <a:ext cx="138323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648800" y="3073675"/>
              <a:ext cx="3141536" cy="400110"/>
              <a:chOff x="825653" y="3415914"/>
              <a:chExt cx="3141536" cy="400110"/>
            </a:xfrm>
          </p:grpSpPr>
          <p:sp>
            <p:nvSpPr>
              <p:cNvPr id="31" name="Прямоугольник 37"/>
              <p:cNvSpPr/>
              <p:nvPr/>
            </p:nvSpPr>
            <p:spPr>
              <a:xfrm>
                <a:off x="825653" y="3415914"/>
                <a:ext cx="1301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000" b="1" dirty="0" smtClean="0">
                    <a:solidFill>
                      <a:srgbClr val="363194"/>
                    </a:solidFill>
                    <a:cs typeface="Arial" panose="020B0604020202020204" pitchFamily="34" charset="0"/>
                  </a:rPr>
                  <a:t>20 921.7</a:t>
                </a:r>
                <a:endParaRPr lang="ru-RU" sz="2000" b="1" dirty="0">
                  <a:solidFill>
                    <a:srgbClr val="363194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2" name="Прямоугольник 42"/>
              <p:cNvSpPr/>
              <p:nvPr/>
            </p:nvSpPr>
            <p:spPr>
              <a:xfrm>
                <a:off x="1902879" y="3507985"/>
                <a:ext cx="206431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1648800" y="3918222"/>
              <a:ext cx="3000962" cy="400110"/>
              <a:chOff x="768503" y="4604022"/>
              <a:chExt cx="3000962" cy="400110"/>
            </a:xfrm>
          </p:grpSpPr>
          <p:sp>
            <p:nvSpPr>
              <p:cNvPr id="36" name="Прямоугольник 20"/>
              <p:cNvSpPr/>
              <p:nvPr/>
            </p:nvSpPr>
            <p:spPr>
              <a:xfrm>
                <a:off x="768503" y="4604022"/>
                <a:ext cx="11589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000" b="1" dirty="0" smtClean="0">
                    <a:solidFill>
                      <a:srgbClr val="363194"/>
                    </a:solidFill>
                    <a:cs typeface="Arial" panose="020B0604020202020204" pitchFamily="34" charset="0"/>
                  </a:rPr>
                  <a:t>2 892.4</a:t>
                </a:r>
                <a:endParaRPr lang="ru-RU" sz="2000" b="1" dirty="0">
                  <a:solidFill>
                    <a:srgbClr val="363194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" name="Прямоугольник 23"/>
              <p:cNvSpPr/>
              <p:nvPr/>
            </p:nvSpPr>
            <p:spPr>
              <a:xfrm>
                <a:off x="1705155" y="4702896"/>
                <a:ext cx="206431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</p:grpSp>
      <p:sp>
        <p:nvSpPr>
          <p:cNvPr id="38" name="object 11">
            <a:extLst>
              <a:ext uri="{FF2B5EF4-FFF2-40B4-BE49-F238E27FC236}">
                <a16:creationId xmlns="" xmlns:a16="http://schemas.microsoft.com/office/drawing/2014/main" id="{49E93C9F-1282-89EB-5C3D-E08EA4596D84}"/>
              </a:ext>
            </a:extLst>
          </p:cNvPr>
          <p:cNvSpPr txBox="1"/>
          <p:nvPr/>
        </p:nvSpPr>
        <p:spPr>
          <a:xfrm>
            <a:off x="4813595" y="1596146"/>
            <a:ext cx="541962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оборота оптовой торговли</a:t>
            </a:r>
            <a:endParaRPr sz="1400" dirty="0">
              <a:cs typeface="Arial Black"/>
            </a:endParaRPr>
          </a:p>
        </p:txBody>
      </p:sp>
      <p:sp>
        <p:nvSpPr>
          <p:cNvPr id="41" name="TextBox 7"/>
          <p:cNvSpPr txBox="1"/>
          <p:nvPr/>
        </p:nvSpPr>
        <p:spPr>
          <a:xfrm>
            <a:off x="5039379" y="2168419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DBBFC"/>
                </a:solidFill>
              </a:rPr>
              <a:t>12.1</a:t>
            </a:r>
            <a:r>
              <a:rPr lang="en-US" sz="1400" b="1" dirty="0" smtClean="0">
                <a:solidFill>
                  <a:srgbClr val="7DBBFC"/>
                </a:solidFill>
              </a:rPr>
              <a:t>%</a:t>
            </a:r>
            <a:endParaRPr lang="ru-RU" sz="1400" b="1" dirty="0">
              <a:solidFill>
                <a:srgbClr val="7DBBFC"/>
              </a:solidFill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64741" y="5283022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690</Words>
  <Application>Microsoft Office PowerPoint</Application>
  <PresentationFormat>Произвольный</PresentationFormat>
  <Paragraphs>277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1_Информационные слайды</vt:lpstr>
      <vt:lpstr>РОЗНИЧНАЯ И ОПТОВАЯ ТОРГОВЛЯ</vt:lpstr>
      <vt:lpstr>Презентация PowerPoint</vt:lpstr>
      <vt:lpstr>Презентация PowerPoint</vt:lpstr>
      <vt:lpstr>Презентация PowerPoint</vt:lpstr>
      <vt:lpstr>ПРОДАЖА ОТДЕЛЬНЫХ ПРОДОВОЛЬСТВЕННЫХ ТОВАРОВ  В РОЗНИЧНОЙ ТОРГОВЛЕ*</vt:lpstr>
      <vt:lpstr>ПРОДАЖА ОТДЕЛЬНЫХ НЕПРОДОВОЛЬСТВЕННЫХ ТОВАРОВ  В РОЗНИЧНОЙ ТОРГОВЛЕ*</vt:lpstr>
      <vt:lpstr>ТОВАРНЫЕ ЗАПАСЫ В РОЗНИЧНОЙ ТОРГОВЛЕ*</vt:lpstr>
      <vt:lpstr>ОБОРОТ РОЗНИЧНОЙ ТОРГОВЛИ ПО ПОЛНОМУ КРУГУ  ПО ЮЖНОМУ ФЕДЕРАЛЬНОМУ ОКРУГУ</vt:lpstr>
      <vt:lpstr>ОБОРОТ ОПТОВОЙ ТОРГОВЛИ</vt:lpstr>
      <vt:lpstr>ДИНАМИКА ОБОРОТА ОПТОВОЙ ТОРГОВЛИ</vt:lpstr>
      <vt:lpstr>ОБОРОТ ОПТОВОЙ ТОРГОВЛИ ПО ПОЛНОМУ КРУГУ  ПО ЮЖНОМУ ФЕДЕРАЛЬНОМУ ОКРУГУ</vt:lpstr>
      <vt:lpstr>СТРУКТУРА ОБОРОТА ОПТОВОЙ ТОРГОВЛИ  ПО ЮЖНОМУ ФЕДЕРАЛЬНОМУ ОКРУГУ*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Розничная и оптовая торговля за январь 2024 года</dc:title>
  <dc:creator>Токарева Екатерина Дмитриевна</dc:creator>
  <cp:lastModifiedBy>Бондаренко Кристина Ивановна</cp:lastModifiedBy>
  <cp:revision>642</cp:revision>
  <cp:lastPrinted>2024-05-17T05:48:36Z</cp:lastPrinted>
  <dcterms:created xsi:type="dcterms:W3CDTF">2023-12-06T05:24:07Z</dcterms:created>
  <dcterms:modified xsi:type="dcterms:W3CDTF">2024-07-01T11:30:50Z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c42b15918dd94ff594b405c4d860b821</vt:lpwstr>
  </property>
</Properties>
</file>